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8" r:id="rId2"/>
    <p:sldId id="369" r:id="rId3"/>
    <p:sldId id="284" r:id="rId4"/>
    <p:sldId id="287" r:id="rId5"/>
    <p:sldId id="288" r:id="rId6"/>
    <p:sldId id="289" r:id="rId7"/>
    <p:sldId id="352" r:id="rId8"/>
    <p:sldId id="341" r:id="rId9"/>
    <p:sldId id="329" r:id="rId10"/>
    <p:sldId id="330" r:id="rId11"/>
    <p:sldId id="331" r:id="rId12"/>
    <p:sldId id="448" r:id="rId13"/>
    <p:sldId id="342" r:id="rId14"/>
    <p:sldId id="440" r:id="rId15"/>
    <p:sldId id="396" r:id="rId16"/>
    <p:sldId id="397" r:id="rId17"/>
    <p:sldId id="398" r:id="rId18"/>
    <p:sldId id="399" r:id="rId19"/>
    <p:sldId id="400" r:id="rId20"/>
    <p:sldId id="401" r:id="rId21"/>
    <p:sldId id="439" r:id="rId22"/>
    <p:sldId id="441" r:id="rId23"/>
    <p:sldId id="442" r:id="rId24"/>
    <p:sldId id="443" r:id="rId25"/>
    <p:sldId id="444" r:id="rId26"/>
    <p:sldId id="445" r:id="rId27"/>
    <p:sldId id="446" r:id="rId28"/>
    <p:sldId id="447" r:id="rId29"/>
    <p:sldId id="426" r:id="rId30"/>
    <p:sldId id="427" r:id="rId31"/>
    <p:sldId id="428" r:id="rId32"/>
    <p:sldId id="429" r:id="rId33"/>
    <p:sldId id="431" r:id="rId34"/>
    <p:sldId id="432" r:id="rId35"/>
    <p:sldId id="346" r:id="rId36"/>
    <p:sldId id="378" r:id="rId37"/>
    <p:sldId id="388" r:id="rId38"/>
    <p:sldId id="390" r:id="rId39"/>
    <p:sldId id="421" r:id="rId40"/>
    <p:sldId id="367" r:id="rId41"/>
    <p:sldId id="370" r:id="rId42"/>
    <p:sldId id="368" r:id="rId43"/>
    <p:sldId id="423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422" r:id="rId52"/>
    <p:sldId id="333" r:id="rId53"/>
    <p:sldId id="380" r:id="rId54"/>
    <p:sldId id="381" r:id="rId55"/>
    <p:sldId id="382" r:id="rId56"/>
    <p:sldId id="383" r:id="rId57"/>
    <p:sldId id="424" r:id="rId58"/>
    <p:sldId id="328" r:id="rId59"/>
    <p:sldId id="257" r:id="rId6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726"/>
    <a:srgbClr val="3F5867"/>
    <a:srgbClr val="F2EF4F"/>
    <a:srgbClr val="9D2064"/>
    <a:srgbClr val="60CDF6"/>
    <a:srgbClr val="EAE950"/>
    <a:srgbClr val="F15828"/>
    <a:srgbClr val="F4921F"/>
    <a:srgbClr val="C2DA56"/>
    <a:srgbClr val="405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ry, Craig" userId="d75a7c4d-5c29-4679-99f7-0dd9bddf6ac1" providerId="ADAL" clId="{D34E39E5-ED47-4C1B-9C67-882754C51410}"/>
    <pc:docChg chg="delSld modSld">
      <pc:chgData name="Berry, Craig" userId="d75a7c4d-5c29-4679-99f7-0dd9bddf6ac1" providerId="ADAL" clId="{D34E39E5-ED47-4C1B-9C67-882754C51410}" dt="2026-02-04T21:15:58.991" v="81" actId="2696"/>
      <pc:docMkLst>
        <pc:docMk/>
      </pc:docMkLst>
      <pc:sldChg chg="modSp mod">
        <pc:chgData name="Berry, Craig" userId="d75a7c4d-5c29-4679-99f7-0dd9bddf6ac1" providerId="ADAL" clId="{D34E39E5-ED47-4C1B-9C67-882754C51410}" dt="2026-02-04T21:12:55.857" v="8" actId="20577"/>
        <pc:sldMkLst>
          <pc:docMk/>
          <pc:sldMk cId="1039653164" sldId="287"/>
        </pc:sldMkLst>
        <pc:spChg chg="mod">
          <ac:chgData name="Berry, Craig" userId="d75a7c4d-5c29-4679-99f7-0dd9bddf6ac1" providerId="ADAL" clId="{D34E39E5-ED47-4C1B-9C67-882754C51410}" dt="2026-02-04T21:12:55.857" v="8" actId="20577"/>
          <ac:spMkLst>
            <pc:docMk/>
            <pc:sldMk cId="1039653164" sldId="287"/>
            <ac:spMk id="4" creationId="{E3FC471E-A204-4640-9005-D9501A1C14ED}"/>
          </ac:spMkLst>
        </pc:spChg>
      </pc:sldChg>
      <pc:sldChg chg="modSp mod">
        <pc:chgData name="Berry, Craig" userId="d75a7c4d-5c29-4679-99f7-0dd9bddf6ac1" providerId="ADAL" clId="{D34E39E5-ED47-4C1B-9C67-882754C51410}" dt="2026-02-04T21:13:06.751" v="17" actId="20577"/>
        <pc:sldMkLst>
          <pc:docMk/>
          <pc:sldMk cId="2872945508" sldId="329"/>
        </pc:sldMkLst>
        <pc:spChg chg="mod">
          <ac:chgData name="Berry, Craig" userId="d75a7c4d-5c29-4679-99f7-0dd9bddf6ac1" providerId="ADAL" clId="{D34E39E5-ED47-4C1B-9C67-882754C51410}" dt="2026-02-04T21:13:06.751" v="17" actId="20577"/>
          <ac:spMkLst>
            <pc:docMk/>
            <pc:sldMk cId="2872945508" sldId="329"/>
            <ac:spMk id="14" creationId="{0CEC7C80-7B4E-0341-A5D0-F202837D35BA}"/>
          </ac:spMkLst>
        </pc:spChg>
      </pc:sldChg>
      <pc:sldChg chg="modSp mod">
        <pc:chgData name="Berry, Craig" userId="d75a7c4d-5c29-4679-99f7-0dd9bddf6ac1" providerId="ADAL" clId="{D34E39E5-ED47-4C1B-9C67-882754C51410}" dt="2026-02-04T21:14:43.381" v="26" actId="20577"/>
        <pc:sldMkLst>
          <pc:docMk/>
          <pc:sldMk cId="1040534117" sldId="331"/>
        </pc:sldMkLst>
        <pc:spChg chg="mod">
          <ac:chgData name="Berry, Craig" userId="d75a7c4d-5c29-4679-99f7-0dd9bddf6ac1" providerId="ADAL" clId="{D34E39E5-ED47-4C1B-9C67-882754C51410}" dt="2026-02-04T21:14:43.381" v="26" actId="20577"/>
          <ac:spMkLst>
            <pc:docMk/>
            <pc:sldMk cId="1040534117" sldId="331"/>
            <ac:spMk id="5" creationId="{E3FC471E-A204-4640-9005-D9501A1C14ED}"/>
          </ac:spMkLst>
        </pc:spChg>
      </pc:sldChg>
      <pc:sldChg chg="modSp mod">
        <pc:chgData name="Berry, Craig" userId="d75a7c4d-5c29-4679-99f7-0dd9bddf6ac1" providerId="ADAL" clId="{D34E39E5-ED47-4C1B-9C67-882754C51410}" dt="2026-02-04T21:15:32.008" v="62" actId="20577"/>
        <pc:sldMkLst>
          <pc:docMk/>
          <pc:sldMk cId="3953928709" sldId="372"/>
        </pc:sldMkLst>
        <pc:spChg chg="mod">
          <ac:chgData name="Berry, Craig" userId="d75a7c4d-5c29-4679-99f7-0dd9bddf6ac1" providerId="ADAL" clId="{D34E39E5-ED47-4C1B-9C67-882754C51410}" dt="2026-02-04T21:15:32.008" v="62" actId="20577"/>
          <ac:spMkLst>
            <pc:docMk/>
            <pc:sldMk cId="3953928709" sldId="372"/>
            <ac:spMk id="4" creationId="{46B6629F-6DFA-597F-978F-405741FF77FB}"/>
          </ac:spMkLst>
        </pc:spChg>
      </pc:sldChg>
      <pc:sldChg chg="modSp mod">
        <pc:chgData name="Berry, Craig" userId="d75a7c4d-5c29-4679-99f7-0dd9bddf6ac1" providerId="ADAL" clId="{D34E39E5-ED47-4C1B-9C67-882754C51410}" dt="2026-02-04T21:15:08.743" v="44" actId="20577"/>
        <pc:sldMkLst>
          <pc:docMk/>
          <pc:sldMk cId="1659722091" sldId="378"/>
        </pc:sldMkLst>
        <pc:spChg chg="mod">
          <ac:chgData name="Berry, Craig" userId="d75a7c4d-5c29-4679-99f7-0dd9bddf6ac1" providerId="ADAL" clId="{D34E39E5-ED47-4C1B-9C67-882754C51410}" dt="2026-02-04T21:15:08.743" v="44" actId="20577"/>
          <ac:spMkLst>
            <pc:docMk/>
            <pc:sldMk cId="1659722091" sldId="378"/>
            <ac:spMk id="6" creationId="{E8435973-4B78-DA40-9DD9-83904FDF8812}"/>
          </ac:spMkLst>
        </pc:spChg>
      </pc:sldChg>
      <pc:sldChg chg="modSp mod">
        <pc:chgData name="Berry, Craig" userId="d75a7c4d-5c29-4679-99f7-0dd9bddf6ac1" providerId="ADAL" clId="{D34E39E5-ED47-4C1B-9C67-882754C51410}" dt="2026-02-04T21:15:21.109" v="53" actId="20577"/>
        <pc:sldMkLst>
          <pc:docMk/>
          <pc:sldMk cId="1800150874" sldId="390"/>
        </pc:sldMkLst>
        <pc:spChg chg="mod">
          <ac:chgData name="Berry, Craig" userId="d75a7c4d-5c29-4679-99f7-0dd9bddf6ac1" providerId="ADAL" clId="{D34E39E5-ED47-4C1B-9C67-882754C51410}" dt="2026-02-04T21:15:21.109" v="53" actId="20577"/>
          <ac:spMkLst>
            <pc:docMk/>
            <pc:sldMk cId="1800150874" sldId="390"/>
            <ac:spMk id="6" creationId="{44D1485B-D4D8-A225-CD89-05A53DF28FA4}"/>
          </ac:spMkLst>
        </pc:spChg>
      </pc:sldChg>
      <pc:sldChg chg="modSp mod">
        <pc:chgData name="Berry, Craig" userId="d75a7c4d-5c29-4679-99f7-0dd9bddf6ac1" providerId="ADAL" clId="{D34E39E5-ED47-4C1B-9C67-882754C51410}" dt="2026-02-04T21:15:51.150" v="80" actId="20577"/>
        <pc:sldMkLst>
          <pc:docMk/>
          <pc:sldMk cId="4265904973" sldId="424"/>
        </pc:sldMkLst>
        <pc:spChg chg="mod">
          <ac:chgData name="Berry, Craig" userId="d75a7c4d-5c29-4679-99f7-0dd9bddf6ac1" providerId="ADAL" clId="{D34E39E5-ED47-4C1B-9C67-882754C51410}" dt="2026-02-04T21:15:51.150" v="80" actId="20577"/>
          <ac:spMkLst>
            <pc:docMk/>
            <pc:sldMk cId="4265904973" sldId="424"/>
            <ac:spMk id="6" creationId="{E8435973-4B78-DA40-9DD9-83904FDF8812}"/>
          </ac:spMkLst>
        </pc:spChg>
      </pc:sldChg>
      <pc:sldChg chg="modSp mod">
        <pc:chgData name="Berry, Craig" userId="d75a7c4d-5c29-4679-99f7-0dd9bddf6ac1" providerId="ADAL" clId="{D34E39E5-ED47-4C1B-9C67-882754C51410}" dt="2026-02-04T21:14:55.086" v="35" actId="20577"/>
        <pc:sldMkLst>
          <pc:docMk/>
          <pc:sldMk cId="4209333522" sldId="428"/>
        </pc:sldMkLst>
        <pc:spChg chg="mod">
          <ac:chgData name="Berry, Craig" userId="d75a7c4d-5c29-4679-99f7-0dd9bddf6ac1" providerId="ADAL" clId="{D34E39E5-ED47-4C1B-9C67-882754C51410}" dt="2026-02-04T21:14:55.086" v="35" actId="20577"/>
          <ac:spMkLst>
            <pc:docMk/>
            <pc:sldMk cId="4209333522" sldId="428"/>
            <ac:spMk id="5" creationId="{13AAFFAD-2083-5F52-3BE5-248D5D0DDC01}"/>
          </ac:spMkLst>
        </pc:spChg>
      </pc:sldChg>
      <pc:sldChg chg="del">
        <pc:chgData name="Berry, Craig" userId="d75a7c4d-5c29-4679-99f7-0dd9bddf6ac1" providerId="ADAL" clId="{D34E39E5-ED47-4C1B-9C67-882754C51410}" dt="2026-02-04T21:15:58.991" v="81" actId="2696"/>
        <pc:sldMkLst>
          <pc:docMk/>
          <pc:sldMk cId="2627621602" sldId="4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F4-E375-AC4B-93FC-B717B9678AC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F1A5F-24C3-C948-B849-66259A8FD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6EDA4-0B99-776B-08A5-D68F4780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A01A4-C871-8841-C456-F7F5EDD8D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459A5-27F8-FE0E-E22F-12D6EF254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i="1" dirty="0"/>
              <a:t>Students must complete AIM HIGH Confirmation form as well as submit $50 enrollment deposit to secure scholarship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D60B2-7FF9-FF20-25BF-36A4EDA21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F1A5F-24C3-C948-B849-66259A8FDC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2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2304-39C4-E242-8780-D2AB03FD1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B689E-CFF8-3041-9745-707D28BDD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AF021-FB81-6F4E-AA13-03576106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5D92-743A-B84B-9B1B-0E51348E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B9D07-91C1-F948-BB2B-4F2D0FE6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1BF2-FDFA-4043-B609-92DCE96A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4E0FD-1FD5-5743-93BE-CA080039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5721-15F2-F24D-A615-951E88C9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EBB7-00DC-6240-92B6-207F0FB8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8588-62C8-BD4E-8D56-246D7479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54825-743A-2543-8686-62A45FB97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2EC9C-472B-0F41-8A96-B45850CED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A030-B594-9F49-BD3F-6322BE12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AF34A-A091-2C40-8CE4-98B434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03EF-0F77-7946-8483-E24909C5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0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7BC6-9263-5744-B56A-50ACEA45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1425-B4F6-0943-BA13-4A6CF2C2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7BD6C-1416-4944-8C77-8C64583E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9F39B-E09B-9F4C-ADFD-3CBAD045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42B47-99C5-0E4F-9617-A0A77670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9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E2D1-37A3-5546-98D7-E8A5F410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11A6-1591-D445-BCE9-101C106E3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A3B1C-8E75-8E46-BE30-6168F80D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BC974-D9E8-2343-968F-AFEA0B87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B3363-FB5D-C746-AD98-D17AC604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BA4B-59AA-7947-9FFA-D727DB370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2705-3B1E-4445-8DFA-2B67859A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BA21A-C1C1-7C43-88BF-E231B0F17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C4B5-6640-4342-A097-FD9D54C0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07A26-F3E6-7542-81A9-ACF153C7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09691-91C2-3F40-8086-BBF2DE12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EE8D-6A87-0B4C-BA1C-BC32033A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8486-785D-494F-9E16-72E23584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13BB4-37EB-6246-8E64-D24B40E41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976A-0621-F042-A0D8-9D4493D84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5789C-0F61-8642-8B02-174D83A74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D5786-924F-A340-96B3-0FC796FF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C6AF1-C7B5-654A-8FA2-F09A9BC9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C4CE0-B4BF-FA43-BBDD-ACDCA6C2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C243-1A24-6141-A15E-B9AC2BDC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CC305-F2A6-3B49-B502-2B4E227C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A4B91-911E-7144-B40D-19A1A105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70422-1E7F-0648-B3ED-F362F485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85D64-C61D-CE42-A0C2-90050837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AC430-AE25-B649-8B72-92B7B901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344CF-698A-AB4B-A4D2-79267BB0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0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3E54-045E-0D4E-8E17-1B6B33F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BD3FF-61A8-5548-9012-5C169075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29ED8-31FA-1940-96D9-7198C17D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640EE-0206-9F42-9591-CF7FBACD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6189-CBB6-3241-A1D8-09D2B0FF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D49B5-742E-D842-B114-F07921FE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D540-022C-AB44-A054-CC9DC6BA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6559E-EF2F-B947-B0B4-FC8BB212F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05D7B-AA92-174B-9696-E8954B950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25CB6-A01C-5748-86EE-C644715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04A3A-F935-5347-AE0F-BB16FD6C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08211-1D6B-5E49-9A93-0342EBEB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5BCEF-4D40-9941-8B0C-076B913E2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4F254-F1A5-0E4B-BDFC-DB5FEAA7D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A1BF1-2B2C-E344-9D74-1548510C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960F-FA3E-894B-9580-97544D1DC68C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92883-1003-D74E-880E-A6A8DB5D7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A030-AB45-DC4D-9051-447C3DD9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8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st.edu/housin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mailto:admission@govst.ed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Canada_goos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Scholarships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ovst.scholarshipuniverse.com/publi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st.edu/uploadedFiles/Admissions/Financial_Aid/23-24_Forms/23-24%20SAP%20Policy%20for%20GSU.pdf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sac.org/Alternative-Application" TargetMode="External"/><Relationship Id="rId4" Type="http://schemas.openxmlformats.org/officeDocument/2006/relationships/hyperlink" Target="https://studentaid.gov/h/apply-for-aid/fafsa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faid@govst.edu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://www.govst.edu/financialaid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rhea@govst.edu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ovst.edu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proctor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dn2.hubspot.net/hubfs/2646236/Governors%20State%20University.mp4?t=1539180189154" TargetMode="External"/><Relationship Id="rId4" Type="http://schemas.openxmlformats.org/officeDocument/2006/relationships/hyperlink" Target="http://www.govst.edu/immunization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ks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hyperlink" Target="mailto:testingcenter@govst.edu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proctor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95D11-69A3-1A4A-89D4-838240C7C24F}"/>
              </a:ext>
            </a:extLst>
          </p:cNvPr>
          <p:cNvSpPr txBox="1"/>
          <p:nvPr/>
        </p:nvSpPr>
        <p:spPr>
          <a:xfrm>
            <a:off x="3024378" y="1552301"/>
            <a:ext cx="8643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Welcome to </a:t>
            </a:r>
          </a:p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Governors State University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71" y="5156200"/>
            <a:ext cx="1116406" cy="8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854652A-EF4B-59BF-F1E0-34C73CE4A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88" y="5156200"/>
            <a:ext cx="1044452" cy="10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1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958694" y="191522"/>
            <a:ext cx="6976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7 Focus Areas of Study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409" y="1265025"/>
            <a:ext cx="6496458" cy="3980968"/>
          </a:xfrm>
          <a:prstGeom prst="rect">
            <a:avLst/>
          </a:prstGeom>
          <a:solidFill>
            <a:srgbClr val="3F5867"/>
          </a:solidFill>
          <a:ln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DISCOVERY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Undecided? You’re not alone! About 1/3 of all Bachelors-level students change majors in the first 3 years. Explore options under guided expertise to save money and time.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EDUCATION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Secondary Education (Biology, Chemistry, Mathematics, English}, Early Childhood Education, Elementary Education</a:t>
            </a:r>
          </a:p>
          <a:p>
            <a:pPr lvl="0">
              <a:defRPr/>
            </a:pPr>
            <a:endParaRPr lang="en-US" sz="1400" b="1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BUSINESS</a:t>
            </a:r>
            <a:r>
              <a:rPr lang="en-US" sz="1400" b="1">
                <a:solidFill>
                  <a:schemeClr val="bg1"/>
                </a:solidFill>
              </a:rPr>
              <a:t> 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Administration, Entrepreneurship, Health Administration, Accounting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ARTS &amp; ENTERTAINMENT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 Arts, Media Studies, Theater and Performance Studies 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HUMANITIES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English, History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SOCIAL &amp; BEHAVIORAL SCIENCES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Anthropology, Sociology, Communication, Criminal Justice, Economics, Political Science, Psychology, Social Work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en-US" sz="1400" b="1">
                <a:solidFill>
                  <a:srgbClr val="F2EF4F"/>
                </a:solidFill>
              </a:rPr>
              <a:t>STEM</a:t>
            </a:r>
          </a:p>
          <a:p>
            <a:pPr lvl="0">
              <a:defRPr/>
            </a:pPr>
            <a:r>
              <a:rPr lang="en-US" sz="1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Biology, Chemistry, Communication Disorders, Community Health, Computer Science, Information Technology, Mathematics, Nursing</a:t>
            </a: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endParaRPr lang="en-US" sz="1050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4" b="4924"/>
          <a:stretch/>
        </p:blipFill>
        <p:spPr bwMode="auto">
          <a:xfrm>
            <a:off x="7152728" y="1170786"/>
            <a:ext cx="4368136" cy="399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 rot="20451721">
            <a:off x="9918519" y="4799988"/>
            <a:ext cx="1556193" cy="162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21418106">
            <a:off x="10692884" y="4430394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1285563">
            <a:off x="9731026" y="4941945"/>
            <a:ext cx="1050470" cy="746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33181" y="1265025"/>
            <a:ext cx="5029173" cy="3984893"/>
          </a:xfrm>
          <a:prstGeom prst="rect">
            <a:avLst/>
          </a:prstGeom>
          <a:noFill/>
          <a:ln w="12700">
            <a:solidFill>
              <a:srgbClr val="3F5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1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22910" y="1559147"/>
            <a:ext cx="11601450" cy="41242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Lock-in your tuition rate</a:t>
            </a:r>
          </a:p>
          <a:p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Make your $50 Enrollment Deposit!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-$50 Deposit is applied directly towards your first semester’s tuition bill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	-Secures your place in </a:t>
            </a:r>
            <a:r>
              <a:rPr lang="en-US" sz="2000" i="1" dirty="0" err="1">
                <a:latin typeface="Roboto" panose="02000000000000000000" pitchFamily="2" charset="0"/>
                <a:ea typeface="Roboto" panose="02000000000000000000" pitchFamily="2" charset="0"/>
              </a:rPr>
              <a:t>GovState’s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LIMITED Freshman class</a:t>
            </a:r>
          </a:p>
          <a:p>
            <a:r>
              <a:rPr lang="en-US" sz="2000" i="1" dirty="0">
                <a:latin typeface="Roboto"/>
                <a:ea typeface="Roboto"/>
                <a:cs typeface="Roboto"/>
              </a:rPr>
              <a:t>	</a:t>
            </a:r>
            <a:endParaRPr lang="en-US" sz="2000" i="1" dirty="0"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r>
              <a:rPr lang="en-US" sz="2000" dirty="0">
                <a:latin typeface="Trade Gothic LT Std" pitchFamily="2" charset="0"/>
              </a:rPr>
              <a:t>	</a:t>
            </a:r>
            <a:endParaRPr lang="en-US" sz="2000" b="1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pic>
        <p:nvPicPr>
          <p:cNvPr id="3074" name="Picture 2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68" y="1308956"/>
            <a:ext cx="3012046" cy="200903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3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B60BA-CF44-1F6A-5BE9-9051D8C37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14E17-3822-EBE1-D8D6-A16AF023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113F02-DA5E-A12B-DF45-95287D846A37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Get Involved!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A01D5-E672-DE93-6609-5875E0773FBA}"/>
              </a:ext>
            </a:extLst>
          </p:cNvPr>
          <p:cNvSpPr txBox="1"/>
          <p:nvPr/>
        </p:nvSpPr>
        <p:spPr>
          <a:xfrm>
            <a:off x="452363" y="1237574"/>
            <a:ext cx="42110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rade Gothic LT Std" pitchFamily="2" charset="0"/>
              </a:rPr>
              <a:t>Cultural</a:t>
            </a:r>
          </a:p>
          <a:p>
            <a:endParaRPr lang="en-US" sz="1200" dirty="0">
              <a:latin typeface="Trade Gothic LT Std" pitchFamily="2" charset="0"/>
            </a:endParaRPr>
          </a:p>
          <a:p>
            <a:r>
              <a:rPr lang="en-US" sz="1400" b="1" dirty="0">
                <a:latin typeface="Trade Gothic LT Std" pitchFamily="2" charset="0"/>
              </a:rPr>
              <a:t>Association of Latin American Students</a:t>
            </a:r>
          </a:p>
          <a:p>
            <a:r>
              <a:rPr lang="en-US" sz="1400" b="1" dirty="0">
                <a:latin typeface="Trade Gothic LT Std" pitchFamily="2" charset="0"/>
              </a:rPr>
              <a:t>Black Student Union</a:t>
            </a:r>
          </a:p>
          <a:p>
            <a:r>
              <a:rPr lang="en-US" sz="1400" dirty="0">
                <a:latin typeface="Trade Gothic LT Std" pitchFamily="2" charset="0"/>
              </a:rPr>
              <a:t>Chinese Student Association</a:t>
            </a:r>
          </a:p>
          <a:p>
            <a:r>
              <a:rPr lang="en-US" sz="1400" dirty="0">
                <a:latin typeface="Trade Gothic LT Std" pitchFamily="2" charset="0"/>
              </a:rPr>
              <a:t>Coalition of Occupational Therapy Advocates for Diversity</a:t>
            </a:r>
          </a:p>
          <a:p>
            <a:r>
              <a:rPr lang="en-US" sz="1400" b="1" dirty="0">
                <a:latin typeface="Trade Gothic LT Std" pitchFamily="2" charset="0"/>
              </a:rPr>
              <a:t>International Culture Organization</a:t>
            </a:r>
          </a:p>
          <a:p>
            <a:endParaRPr lang="en-US" sz="1200" dirty="0">
              <a:latin typeface="Trade Gothic LT Std" pitchFamily="2" charset="0"/>
            </a:endParaRPr>
          </a:p>
          <a:p>
            <a:endParaRPr lang="en-US" sz="1200" dirty="0">
              <a:latin typeface="Trade Gothic LT Std" pitchFamily="2" charset="0"/>
            </a:endParaRPr>
          </a:p>
          <a:p>
            <a:pPr algn="ctr"/>
            <a:r>
              <a:rPr lang="en-US" sz="2400" dirty="0">
                <a:latin typeface="Trade Gothic LT Std" pitchFamily="2" charset="0"/>
              </a:rPr>
              <a:t>Service</a:t>
            </a:r>
          </a:p>
          <a:p>
            <a:endParaRPr lang="en-US" sz="1200" dirty="0">
              <a:latin typeface="Trade Gothic LT Std" pitchFamily="2" charset="0"/>
            </a:endParaRPr>
          </a:p>
          <a:p>
            <a:r>
              <a:rPr lang="en-US" sz="1400" dirty="0">
                <a:latin typeface="Trade Gothic LT Std" pitchFamily="2" charset="0"/>
              </a:rPr>
              <a:t>Kaleidoscope</a:t>
            </a:r>
          </a:p>
          <a:p>
            <a:r>
              <a:rPr lang="en-US" sz="1400" dirty="0">
                <a:latin typeface="Trade Gothic LT Std" pitchFamily="2" charset="0"/>
              </a:rPr>
              <a:t>Social Work Student Organization</a:t>
            </a:r>
          </a:p>
          <a:p>
            <a:r>
              <a:rPr lang="en-US" sz="1400" dirty="0">
                <a:latin typeface="Trade Gothic LT Std" pitchFamily="2" charset="0"/>
              </a:rPr>
              <a:t>Student Senate</a:t>
            </a:r>
          </a:p>
          <a:p>
            <a:endParaRPr lang="en-US" sz="1200" dirty="0">
              <a:latin typeface="Trade Gothic LT St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AE473-8C40-0CC9-21C3-CF7E9D8A64A6}"/>
              </a:ext>
            </a:extLst>
          </p:cNvPr>
          <p:cNvSpPr txBox="1"/>
          <p:nvPr/>
        </p:nvSpPr>
        <p:spPr>
          <a:xfrm>
            <a:off x="4736142" y="1265778"/>
            <a:ext cx="368243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rade Gothic LT Std" pitchFamily="2" charset="0"/>
              </a:rPr>
              <a:t>Honor Societies</a:t>
            </a:r>
          </a:p>
          <a:p>
            <a:endParaRPr lang="en-US" sz="1200" dirty="0">
              <a:latin typeface="Trade Gothic LT Std" pitchFamily="2" charset="0"/>
            </a:endParaRPr>
          </a:p>
          <a:p>
            <a:r>
              <a:rPr lang="en-US" sz="1400" dirty="0">
                <a:latin typeface="Trade Gothic LT Std" pitchFamily="2" charset="0"/>
              </a:rPr>
              <a:t>Alpha Iota Sigma Honors Society</a:t>
            </a:r>
          </a:p>
          <a:p>
            <a:r>
              <a:rPr lang="en-US" sz="1400" dirty="0">
                <a:latin typeface="Trade Gothic LT Std" pitchFamily="2" charset="0"/>
              </a:rPr>
              <a:t>Beta Gamma Sigma Honors Society</a:t>
            </a:r>
          </a:p>
          <a:p>
            <a:r>
              <a:rPr lang="en-US" sz="1400" dirty="0">
                <a:latin typeface="Trade Gothic LT Std" pitchFamily="2" charset="0"/>
              </a:rPr>
              <a:t>Kappa Delta Pi Honors Society</a:t>
            </a:r>
          </a:p>
          <a:p>
            <a:r>
              <a:rPr lang="en-US" sz="1400" dirty="0">
                <a:latin typeface="Trade Gothic LT Std" pitchFamily="2" charset="0"/>
              </a:rPr>
              <a:t>Pi Alpha </a:t>
            </a:r>
            <a:r>
              <a:rPr lang="en-US" sz="1400" dirty="0" err="1">
                <a:latin typeface="Trade Gothic LT Std" pitchFamily="2" charset="0"/>
              </a:rPr>
              <a:t>Alpha</a:t>
            </a:r>
            <a:r>
              <a:rPr lang="en-US" sz="1400" dirty="0">
                <a:latin typeface="Trade Gothic LT Std" pitchFamily="2" charset="0"/>
              </a:rPr>
              <a:t> Honors Society</a:t>
            </a:r>
          </a:p>
          <a:p>
            <a:r>
              <a:rPr lang="en-US" sz="1400" dirty="0">
                <a:latin typeface="Trade Gothic LT Std" pitchFamily="2" charset="0"/>
              </a:rPr>
              <a:t>Psi Chi Psychology Honors Society</a:t>
            </a:r>
          </a:p>
          <a:p>
            <a:r>
              <a:rPr lang="en-US" sz="1400" dirty="0">
                <a:latin typeface="Trade Gothic LT Std" pitchFamily="2" charset="0"/>
              </a:rPr>
              <a:t>Tau Sigma National Honors Society</a:t>
            </a:r>
          </a:p>
          <a:p>
            <a:endParaRPr lang="en-US" sz="1200" dirty="0">
              <a:latin typeface="Trade Gothic LT Std" pitchFamily="2" charset="0"/>
            </a:endParaRPr>
          </a:p>
          <a:p>
            <a:endParaRPr lang="en-US" sz="1200" dirty="0">
              <a:latin typeface="Trade Gothic LT Std" pitchFamily="2" charset="0"/>
            </a:endParaRPr>
          </a:p>
          <a:p>
            <a:pPr algn="ctr"/>
            <a:r>
              <a:rPr lang="en-US" sz="2400">
                <a:latin typeface="Trade Gothic LT Std" pitchFamily="2" charset="0"/>
              </a:rPr>
              <a:t>Greek </a:t>
            </a:r>
            <a:r>
              <a:rPr lang="en-US" sz="2400" dirty="0">
                <a:latin typeface="Trade Gothic LT Std" pitchFamily="2" charset="0"/>
              </a:rPr>
              <a:t>Life</a:t>
            </a:r>
          </a:p>
          <a:p>
            <a:pPr algn="ctr"/>
            <a:endParaRPr lang="en-US" sz="2400" dirty="0">
              <a:latin typeface="Trade Gothic LT Std" pitchFamily="2" charset="0"/>
            </a:endParaRPr>
          </a:p>
          <a:p>
            <a:r>
              <a:rPr lang="en-US" sz="1400" dirty="0">
                <a:latin typeface="Trade Gothic LT Std" pitchFamily="2" charset="0"/>
              </a:rPr>
              <a:t>Alpha Psi Lambda</a:t>
            </a:r>
          </a:p>
          <a:p>
            <a:r>
              <a:rPr lang="en-US" sz="1400" dirty="0">
                <a:latin typeface="Trade Gothic LT Std" pitchFamily="2" charset="0"/>
              </a:rPr>
              <a:t>Alpha Kappa Alpha (“The Divine Nine”)</a:t>
            </a:r>
          </a:p>
          <a:p>
            <a:endParaRPr lang="en-US" sz="1200" dirty="0">
              <a:latin typeface="Trade Gothic LT Std" pitchFamily="2" charset="0"/>
            </a:endParaRPr>
          </a:p>
          <a:p>
            <a:endParaRPr lang="en-US" sz="1200" dirty="0">
              <a:latin typeface="Trade Gothic LT St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D22083-C7A8-A2FC-E366-B150A6AFA3F1}"/>
              </a:ext>
            </a:extLst>
          </p:cNvPr>
          <p:cNvSpPr txBox="1"/>
          <p:nvPr/>
        </p:nvSpPr>
        <p:spPr>
          <a:xfrm>
            <a:off x="8723823" y="1249729"/>
            <a:ext cx="344988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rade Gothic LT Std" pitchFamily="2" charset="0"/>
              </a:rPr>
              <a:t>General Interest</a:t>
            </a:r>
          </a:p>
          <a:p>
            <a:endParaRPr lang="en-US" sz="1200" dirty="0">
              <a:latin typeface="Trade Gothic LT Std" pitchFamily="2" charset="0"/>
            </a:endParaRPr>
          </a:p>
          <a:p>
            <a:r>
              <a:rPr lang="en-US" sz="1400" dirty="0">
                <a:latin typeface="Trade Gothic LT Std" pitchFamily="2" charset="0"/>
              </a:rPr>
              <a:t>Accounting Club</a:t>
            </a:r>
          </a:p>
          <a:p>
            <a:r>
              <a:rPr lang="en-US" sz="1400" dirty="0">
                <a:latin typeface="Trade Gothic LT Std" pitchFamily="2" charset="0"/>
              </a:rPr>
              <a:t>Drone Engineering Club</a:t>
            </a:r>
          </a:p>
          <a:p>
            <a:r>
              <a:rPr lang="en-US" sz="1400" dirty="0">
                <a:latin typeface="Trade Gothic LT Std" pitchFamily="2" charset="0"/>
              </a:rPr>
              <a:t>GovState Cheer Squad</a:t>
            </a:r>
          </a:p>
          <a:p>
            <a:r>
              <a:rPr lang="en-US" sz="1400" b="1" dirty="0">
                <a:latin typeface="Trade Gothic LT Std" pitchFamily="2" charset="0"/>
              </a:rPr>
              <a:t>GovState Dance Company</a:t>
            </a:r>
          </a:p>
          <a:p>
            <a:r>
              <a:rPr lang="en-US" sz="1400" dirty="0">
                <a:latin typeface="Trade Gothic LT Std" pitchFamily="2" charset="0"/>
              </a:rPr>
              <a:t>GovState Psychology Club</a:t>
            </a:r>
          </a:p>
          <a:p>
            <a:r>
              <a:rPr lang="en-US" sz="1400" b="1" dirty="0">
                <a:latin typeface="Trade Gothic LT Std" pitchFamily="2" charset="0"/>
              </a:rPr>
              <a:t>Jaguars Anime and Gaming Club</a:t>
            </a:r>
          </a:p>
          <a:p>
            <a:r>
              <a:rPr lang="en-US" sz="1400" dirty="0">
                <a:latin typeface="Trade Gothic LT Std" pitchFamily="2" charset="0"/>
              </a:rPr>
              <a:t>Jaguar Drill Team</a:t>
            </a:r>
          </a:p>
          <a:p>
            <a:r>
              <a:rPr lang="en-US" sz="1400" dirty="0">
                <a:latin typeface="Trade Gothic LT Std" pitchFamily="2" charset="0"/>
              </a:rPr>
              <a:t>GovState Thespian Troupe</a:t>
            </a:r>
          </a:p>
          <a:p>
            <a:r>
              <a:rPr lang="en-US" sz="1400" dirty="0">
                <a:latin typeface="Trade Gothic LT Std" pitchFamily="2" charset="0"/>
              </a:rPr>
              <a:t>Hall of Faith</a:t>
            </a:r>
          </a:p>
          <a:p>
            <a:r>
              <a:rPr lang="en-US" sz="1400" dirty="0">
                <a:latin typeface="Trade Gothic LT Std" pitchFamily="2" charset="0"/>
              </a:rPr>
              <a:t>Ladies of Virtue and Excellence</a:t>
            </a:r>
          </a:p>
          <a:p>
            <a:r>
              <a:rPr lang="en-US" sz="1400" dirty="0">
                <a:latin typeface="Trade Gothic LT Std" pitchFamily="2" charset="0"/>
              </a:rPr>
              <a:t>National Student Speech/Hearing Assoc.</a:t>
            </a:r>
          </a:p>
          <a:p>
            <a:r>
              <a:rPr lang="en-US" sz="1400" dirty="0">
                <a:latin typeface="Trade Gothic LT Std" pitchFamily="2" charset="0"/>
              </a:rPr>
              <a:t>PT Student Association</a:t>
            </a:r>
          </a:p>
          <a:p>
            <a:r>
              <a:rPr lang="en-US" sz="1400" dirty="0">
                <a:latin typeface="Trade Gothic LT Std" pitchFamily="2" charset="0"/>
              </a:rPr>
              <a:t>Reconstructed</a:t>
            </a:r>
          </a:p>
          <a:p>
            <a:r>
              <a:rPr lang="en-US" sz="1400" dirty="0">
                <a:latin typeface="Trade Gothic LT Std" pitchFamily="2" charset="0"/>
              </a:rPr>
              <a:t>Student Education Association</a:t>
            </a:r>
          </a:p>
          <a:p>
            <a:r>
              <a:rPr lang="en-US" sz="1400" dirty="0">
                <a:latin typeface="Trade Gothic LT Std" pitchFamily="2" charset="0"/>
              </a:rPr>
              <a:t>Student Healthcare Management Assoc. </a:t>
            </a:r>
          </a:p>
          <a:p>
            <a:r>
              <a:rPr lang="en-US" sz="1400" dirty="0">
                <a:latin typeface="Trade Gothic LT Std" pitchFamily="2" charset="0"/>
              </a:rPr>
              <a:t>Student OT Association</a:t>
            </a:r>
          </a:p>
          <a:p>
            <a:r>
              <a:rPr lang="en-US" sz="1400" dirty="0">
                <a:latin typeface="Trade Gothic LT Std" pitchFamily="2" charset="0"/>
              </a:rPr>
              <a:t>Student Veterans Association</a:t>
            </a:r>
            <a:r>
              <a:rPr lang="en-US" sz="1200" dirty="0">
                <a:latin typeface="Trade Gothic LT Std" pitchFamily="2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CF1222-206C-CB18-74A1-75BE7AC66229}"/>
              </a:ext>
            </a:extLst>
          </p:cNvPr>
          <p:cNvCxnSpPr/>
          <p:nvPr/>
        </p:nvCxnSpPr>
        <p:spPr>
          <a:xfrm>
            <a:off x="4663440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7A0FDD-B7A7-CDD3-7022-42F121B69A99}"/>
              </a:ext>
            </a:extLst>
          </p:cNvPr>
          <p:cNvCxnSpPr/>
          <p:nvPr/>
        </p:nvCxnSpPr>
        <p:spPr>
          <a:xfrm>
            <a:off x="8418576" y="1463040"/>
            <a:ext cx="0" cy="3337560"/>
          </a:xfrm>
          <a:prstGeom prst="line">
            <a:avLst/>
          </a:prstGeom>
          <a:ln w="28575">
            <a:solidFill>
              <a:srgbClr val="E97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DF4CF6-2D00-8CBD-0C57-1F8A725B9683}"/>
              </a:ext>
            </a:extLst>
          </p:cNvPr>
          <p:cNvSpPr txBox="1"/>
          <p:nvPr/>
        </p:nvSpPr>
        <p:spPr>
          <a:xfrm>
            <a:off x="5568696" y="5454112"/>
            <a:ext cx="68830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97726"/>
                </a:solidFill>
                <a:latin typeface="Trade Gothic LT Std" pitchFamily="2" charset="0"/>
              </a:rPr>
              <a:t>…and you can always start a new club!</a:t>
            </a:r>
          </a:p>
          <a:p>
            <a:endParaRPr lang="en-US" sz="48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2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2140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Become a Jaguar!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187437" y="1037071"/>
            <a:ext cx="61607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NAIA Collegiate Teams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Cross Country &amp; Track </a:t>
            </a:r>
            <a:endParaRPr lang="en-US" i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Golf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-Women’s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Bowling </a:t>
            </a:r>
          </a:p>
          <a:p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- Esports </a:t>
            </a:r>
            <a:endParaRPr lang="en-US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2400" dirty="0">
              <a:latin typeface="Trade Gothic LT Std" pitchFamily="2" charset="0"/>
            </a:endParaRPr>
          </a:p>
        </p:txBody>
      </p:sp>
      <p:pic>
        <p:nvPicPr>
          <p:cNvPr id="1026" name="Picture 2" descr="http://d21gd0ap5v1ndt.cloudfront.net/web01/gsu/g/79/1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603">
            <a:off x="9732732" y="558369"/>
            <a:ext cx="2089522" cy="1394756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21gd0ap5v1ndt.cloudfront.net/web01/gsu/g/11/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1" y="1314685"/>
            <a:ext cx="2163314" cy="1441308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21gd0ap5v1ndt.cloudfront.net/web01/gsu/g/152/27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804" y="2316475"/>
            <a:ext cx="2219296" cy="1481380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21gd0ap5v1ndt.cloudfront.net/web01/gsu/g/127/22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99" y="3523571"/>
            <a:ext cx="1483046" cy="2230144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21gd0ap5v1ndt.cloudfront.net/web01/gsu/g/123/22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28" y="4425146"/>
            <a:ext cx="2051304" cy="1369245"/>
          </a:xfrm>
          <a:prstGeom prst="rect">
            <a:avLst/>
          </a:prstGeom>
          <a:noFill/>
          <a:ln>
            <a:solidFill>
              <a:srgbClr val="E9772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203322" y="3691258"/>
            <a:ext cx="6425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Varsity Reserve Teams:</a:t>
            </a: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Basketball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Soccer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-Men’s and Women’s </a:t>
            </a:r>
            <a:r>
              <a:rPr lang="en-US" sz="2000" b="1" i="1" dirty="0">
                <a:latin typeface="Roboto" panose="02000000000000000000" pitchFamily="2" charset="0"/>
                <a:ea typeface="Roboto" panose="02000000000000000000" pitchFamily="2" charset="0"/>
              </a:rPr>
              <a:t>Volleyball</a:t>
            </a:r>
            <a:r>
              <a:rPr lang="en-US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endParaRPr lang="en-US" sz="2400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7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0D6A-43AA-0230-6F75-DCCBA5F47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8B2F707-5983-9679-020F-9E0D3223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>
            <a:extLst>
              <a:ext uri="{FF2B5EF4-FFF2-40B4-BE49-F238E27FC236}">
                <a16:creationId xmlns:a16="http://schemas.microsoft.com/office/drawing/2014/main" id="{A5DBA02B-8A16-9103-1899-61502FA9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09550"/>
            <a:ext cx="1192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800" b="1" dirty="0">
                <a:solidFill>
                  <a:srgbClr val="E97726"/>
                </a:solidFill>
                <a:latin typeface="Trade Gothic LT Std"/>
              </a:rPr>
              <a:t>Applying for Housing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0B3B681-AE8D-857A-85FF-49520004C74B}"/>
              </a:ext>
            </a:extLst>
          </p:cNvPr>
          <p:cNvSpPr txBox="1"/>
          <p:nvPr/>
        </p:nvSpPr>
        <p:spPr>
          <a:xfrm>
            <a:off x="157162" y="1039813"/>
            <a:ext cx="12149138" cy="30469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3 room types, 3 meal plan options.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kern="0" dirty="0">
              <a:solidFill>
                <a:srgbClr val="000000"/>
              </a:solidFill>
              <a:latin typeface="Trade Gothic LT Std" pitchFamily="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The application for Fall 2026 housing will open sometime in March. Please contact Housing with any questions about the process.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kern="0" dirty="0">
              <a:solidFill>
                <a:srgbClr val="000000"/>
              </a:solidFill>
              <a:latin typeface="Trade Gothic LT Std" pitchFamily="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E97726"/>
              </a:buClr>
              <a:buSzPct val="136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Apply online at: </a:t>
            </a:r>
            <a:r>
              <a:rPr lang="en-US" sz="3200" kern="0" dirty="0">
                <a:solidFill>
                  <a:srgbClr val="000000"/>
                </a:solidFill>
                <a:latin typeface="Trade Gothic LT Std" pitchFamily="2"/>
                <a:hlinkClick r:id="rId3"/>
              </a:rPr>
              <a:t>www.govst.edu/housing</a:t>
            </a:r>
            <a:r>
              <a:rPr lang="en-US" sz="3200" kern="0" dirty="0">
                <a:solidFill>
                  <a:srgbClr val="000000"/>
                </a:solidFill>
                <a:latin typeface="Trade Gothic LT Std" pitchFamily="2"/>
              </a:rPr>
              <a:t>  </a:t>
            </a:r>
          </a:p>
        </p:txBody>
      </p:sp>
      <p:grpSp>
        <p:nvGrpSpPr>
          <p:cNvPr id="53253" name="Group 1">
            <a:extLst>
              <a:ext uri="{FF2B5EF4-FFF2-40B4-BE49-F238E27FC236}">
                <a16:creationId xmlns:a16="http://schemas.microsoft.com/office/drawing/2014/main" id="{027F7213-517E-A82C-9902-84825690F17F}"/>
              </a:ext>
            </a:extLst>
          </p:cNvPr>
          <p:cNvGrpSpPr>
            <a:grpSpLocks/>
          </p:cNvGrpSpPr>
          <p:nvPr/>
        </p:nvGrpSpPr>
        <p:grpSpPr bwMode="auto">
          <a:xfrm>
            <a:off x="3930650" y="4321175"/>
            <a:ext cx="7588250" cy="1201738"/>
            <a:chOff x="3931435" y="4321801"/>
            <a:chExt cx="7588120" cy="1200332"/>
          </a:xfrm>
        </p:grpSpPr>
        <p:sp>
          <p:nvSpPr>
            <p:cNvPr id="53254" name="TextBox 5">
              <a:extLst>
                <a:ext uri="{FF2B5EF4-FFF2-40B4-BE49-F238E27FC236}">
                  <a16:creationId xmlns:a16="http://schemas.microsoft.com/office/drawing/2014/main" id="{45A9CBC7-2D89-D415-153B-9689F3511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5252" y="4321801"/>
              <a:ext cx="7004303" cy="1200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Email</a:t>
              </a:r>
              <a:r>
                <a:rPr lang="en-US" altLang="en-US" sz="2400">
                  <a:solidFill>
                    <a:srgbClr val="E97726"/>
                  </a:solidFill>
                  <a:latin typeface="Trade Gothic LT Std"/>
                </a:rPr>
                <a:t>:</a:t>
              </a:r>
              <a:r>
                <a:rPr lang="en-US" altLang="en-US" sz="2400">
                  <a:latin typeface="Trade Gothic LT Std"/>
                </a:rPr>
                <a:t> </a:t>
              </a:r>
              <a:r>
                <a:rPr lang="en-US" altLang="en-US" sz="2400">
                  <a:latin typeface="Trade Gothic LT Std"/>
                  <a:hlinkClick r:id="rId4"/>
                </a:rPr>
                <a:t>housing@govst.edu</a:t>
              </a:r>
              <a:r>
                <a:rPr lang="en-US" altLang="en-US" sz="2400">
                  <a:latin typeface="Trade Gothic LT Std"/>
                </a:rPr>
                <a:t>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en-US" altLang="en-US" sz="2400">
                <a:latin typeface="Trade Gothic LT Std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Phone</a:t>
              </a:r>
              <a:r>
                <a:rPr lang="en-US" altLang="en-US" sz="2400">
                  <a:solidFill>
                    <a:srgbClr val="E97726"/>
                  </a:solidFill>
                  <a:latin typeface="Trade Gothic LT Std"/>
                </a:rPr>
                <a:t>:</a:t>
              </a:r>
              <a:r>
                <a:rPr lang="en-US" altLang="en-US" sz="2400">
                  <a:latin typeface="Trade Gothic LT Std"/>
                </a:rPr>
                <a:t> (708) 235-7110 </a:t>
              </a:r>
              <a:r>
                <a:rPr lang="en-US" altLang="en-US" sz="2400" b="1">
                  <a:solidFill>
                    <a:srgbClr val="E97726"/>
                  </a:solidFill>
                  <a:latin typeface="Trade Gothic LT Std"/>
                </a:rPr>
                <a:t> </a:t>
              </a:r>
            </a:p>
          </p:txBody>
        </p:sp>
        <p:pic>
          <p:nvPicPr>
            <p:cNvPr id="53255" name="Picture 7">
              <a:extLst>
                <a:ext uri="{FF2B5EF4-FFF2-40B4-BE49-F238E27FC236}">
                  <a16:creationId xmlns:a16="http://schemas.microsoft.com/office/drawing/2014/main" id="{AA33EC04-7261-B35F-5E0B-346926BA2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5817" r="30621" b="66051"/>
            <a:stretch>
              <a:fillRect/>
            </a:stretch>
          </p:blipFill>
          <p:spPr bwMode="auto">
            <a:xfrm>
              <a:off x="3931435" y="4321801"/>
              <a:ext cx="583816" cy="41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8">
              <a:extLst>
                <a:ext uri="{FF2B5EF4-FFF2-40B4-BE49-F238E27FC236}">
                  <a16:creationId xmlns:a16="http://schemas.microsoft.com/office/drawing/2014/main" id="{52054EDA-452C-01BA-3B0B-0C5C01108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36082" r="30621" b="35783"/>
            <a:stretch>
              <a:fillRect/>
            </a:stretch>
          </p:blipFill>
          <p:spPr bwMode="auto">
            <a:xfrm>
              <a:off x="3934334" y="5109420"/>
              <a:ext cx="580918" cy="412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42357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6907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Financing </a:t>
            </a:r>
          </a:p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Your Education</a:t>
            </a:r>
          </a:p>
        </p:txBody>
      </p:sp>
    </p:spTree>
    <p:extLst>
      <p:ext uri="{BB962C8B-B14F-4D97-AF65-F5344CB8AC3E}">
        <p14:creationId xmlns:p14="http://schemas.microsoft.com/office/powerpoint/2010/main" val="336284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rade Gothic LT Std" pitchFamily="2" charset="0"/>
              </a:rPr>
              <a:t>How do I apply for Financial Aid?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51638" y="1686104"/>
            <a:ext cx="1204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Starts with the </a:t>
            </a: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#FAFSA</a:t>
            </a: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! </a:t>
            </a:r>
          </a:p>
          <a:p>
            <a:endParaRPr lang="en-US" altLang="en-US" sz="3200"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     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(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400" b="1" u="sng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</a:rPr>
              <a:t>id)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416" y="2370243"/>
            <a:ext cx="4672604" cy="2984965"/>
          </a:xfrm>
          <a:prstGeom prst="rect">
            <a:avLst/>
          </a:prstGeom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303228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86345"/>
            <a:ext cx="1121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rade Gothic LT Std" pitchFamily="2" charset="0"/>
              </a:rPr>
              <a:t>Types of Financial Aid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1213348"/>
            <a:ext cx="10511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rade Gothic LT Std" pitchFamily="2" charset="0"/>
              </a:rPr>
              <a:t>1.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Grants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2.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Loans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3.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Scholarships</a:t>
            </a:r>
          </a:p>
          <a:p>
            <a:endParaRPr lang="en-US" sz="3600">
              <a:solidFill>
                <a:srgbClr val="FF0000"/>
              </a:solidFill>
              <a:latin typeface="Trade Gothic LT Std" pitchFamily="2" charset="0"/>
            </a:endParaRPr>
          </a:p>
          <a:p>
            <a:r>
              <a:rPr lang="en-US" sz="3600">
                <a:latin typeface="Trade Gothic LT Std" pitchFamily="2" charset="0"/>
              </a:rPr>
              <a:t>4. </a:t>
            </a:r>
            <a:r>
              <a:rPr lang="en-US" sz="3600" b="1">
                <a:solidFill>
                  <a:srgbClr val="E97726"/>
                </a:solidFill>
                <a:latin typeface="Trade Gothic LT Std" pitchFamily="2" charset="0"/>
              </a:rPr>
              <a:t>Student Employment Opportunities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3742" r="21882" b="14965"/>
          <a:stretch/>
        </p:blipFill>
        <p:spPr>
          <a:xfrm>
            <a:off x="5783366" y="305506"/>
            <a:ext cx="3604299" cy="42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Grants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77190" y="1525042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PELL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Illinois MAP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SEOG Grant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TEACH Grant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5467" r="10222" b="36799"/>
          <a:stretch/>
        </p:blipFill>
        <p:spPr>
          <a:xfrm>
            <a:off x="6096000" y="1913263"/>
            <a:ext cx="5038344" cy="30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74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Student Loans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979170" y="1687692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Federal Direct Loan</a:t>
            </a:r>
          </a:p>
          <a:p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	</a:t>
            </a:r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-Subsidized</a:t>
            </a: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	-Unsubsidized</a:t>
            </a:r>
          </a:p>
          <a:p>
            <a:r>
              <a:rPr lang="en-US" altLang="en-US" sz="3200">
                <a:latin typeface="Trade Gothic LT Std"/>
                <a:ea typeface="ＭＳ Ｐゴシック" panose="020B0600070205080204" pitchFamily="34" charset="-128"/>
              </a:rPr>
              <a:t>	-PLUS</a:t>
            </a:r>
          </a:p>
          <a:p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altLang="en-US" sz="32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Private Student Loans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t="15238" r="16440" b="19455"/>
          <a:stretch/>
        </p:blipFill>
        <p:spPr>
          <a:xfrm rot="385112">
            <a:off x="7155187" y="1639008"/>
            <a:ext cx="3488266" cy="38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9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20777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GovState Trivia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047202"/>
            <a:ext cx="73700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</a:rPr>
              <a:t>How tall is the Paul Bunyan Statue located across from Prairie Place?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25 feet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is the most commonly seen bird on campus?</a:t>
            </a:r>
          </a:p>
          <a:p>
            <a:endParaRPr lang="en-US" sz="2400" b="1" dirty="0">
              <a:latin typeface="Trade Gothic LT Std" pitchFamily="2" charset="0"/>
            </a:endParaRPr>
          </a:p>
          <a:p>
            <a:r>
              <a:rPr lang="en-US" sz="2400" b="1" dirty="0">
                <a:latin typeface="Trade Gothic LT Std" pitchFamily="2" charset="0"/>
              </a:rPr>
              <a:t>		</a:t>
            </a:r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Goose </a:t>
            </a: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 pitchFamily="2" charset="0"/>
              </a:rPr>
              <a:t>What year did GovState welcome the first class of four-year freshman?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endParaRPr lang="en-US" sz="2400" b="1" dirty="0">
              <a:latin typeface="Trade Gothic LT Std" pitchFamily="2" charset="0"/>
            </a:endParaRPr>
          </a:p>
          <a:p>
            <a:endParaRPr lang="en-US" sz="2400" b="1" dirty="0">
              <a:solidFill>
                <a:srgbClr val="E97726"/>
              </a:solidFill>
              <a:latin typeface="Trade Gothic LT Std" pitchFamily="2" charset="0"/>
            </a:endParaRPr>
          </a:p>
          <a:p>
            <a:r>
              <a:rPr lang="en-US" sz="2400" b="1" dirty="0">
                <a:solidFill>
                  <a:srgbClr val="E97726"/>
                </a:solidFill>
                <a:latin typeface="Trade Gothic LT Std" pitchFamily="2" charset="0"/>
              </a:rPr>
              <a:t>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8239156" y="1188720"/>
            <a:ext cx="2898019" cy="28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341924" y="5069545"/>
            <a:ext cx="1199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b="1" dirty="0">
                <a:solidFill>
                  <a:schemeClr val="accent2"/>
                </a:solidFill>
                <a:latin typeface="Trade Gothic LT Std" pitchFamily="2" charset="0"/>
              </a:rPr>
              <a:t>2014</a:t>
            </a:r>
            <a:r>
              <a:rPr lang="en-US" sz="2400" b="1" i="1" dirty="0">
                <a:latin typeface="Trade Gothic LT Std" pitchFamily="2" charset="0"/>
              </a:rPr>
              <a:t>	</a:t>
            </a:r>
            <a:endParaRPr lang="en-US" dirty="0">
              <a:solidFill>
                <a:schemeClr val="accent2"/>
              </a:solidFill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89585" y="1491630"/>
            <a:ext cx="1121283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GSU Scholarship homepage: </a:t>
            </a:r>
            <a:r>
              <a:rPr lang="en-US" altLang="en-US" sz="240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  <a:hlinkClick r:id="rId3"/>
              </a:rPr>
              <a:t>www.govst.edu/Scholarships/</a:t>
            </a:r>
            <a:r>
              <a:rPr lang="en-US" altLang="en-US" sz="240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Scholarship Universe: </a:t>
            </a:r>
            <a:r>
              <a:rPr lang="en-US" altLang="en-US" sz="2400">
                <a:latin typeface="Trade Gothic LT Std"/>
                <a:ea typeface="ＭＳ Ｐゴシック" panose="020B0600070205080204" pitchFamily="34" charset="-128"/>
                <a:hlinkClick r:id="rId4"/>
              </a:rPr>
              <a:t>govst.scholarshipuniverse.com/public</a:t>
            </a:r>
            <a:endParaRPr lang="en-US" altLang="en-US" sz="240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4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With Scholarship Universe, Students will be able to: 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altLang="en-US" sz="24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Answer questions and match to scholarship opportunities they are eligible for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Easily apply online to multiple scholarship opportunities through a personalized portal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See scholarship metrics to determine their chances and effort required to apply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Be alerted whenever they are matched to new scholarship opportunities</a:t>
            </a:r>
          </a:p>
          <a:p>
            <a:pPr lvl="1"/>
            <a:r>
              <a:rPr lang="en-US">
                <a:latin typeface="Trade Gothic LT Std"/>
                <a:ea typeface="ＭＳ Ｐゴシック" panose="020B0600070205080204" pitchFamily="34" charset="-128"/>
              </a:rPr>
              <a:t>•           Receive automated reminders about outstanding tasks and next steps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altLang="en-US" sz="32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726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9B305-C03C-32DF-AFB7-214933742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500899-3CDC-83E4-76FC-D1791377A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4" y="770042"/>
            <a:ext cx="6163056" cy="3354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E5AE5B-328E-533D-DEF6-FA2CADF83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2741765"/>
            <a:ext cx="5734066" cy="3057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3650D7-37A6-6E4A-60BF-41BC048644C3}"/>
              </a:ext>
            </a:extLst>
          </p:cNvPr>
          <p:cNvSpPr txBox="1"/>
          <p:nvPr/>
        </p:nvSpPr>
        <p:spPr>
          <a:xfrm>
            <a:off x="3035808" y="154189"/>
            <a:ext cx="523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SCHOLARSHIP UNIVERSE</a:t>
            </a:r>
          </a:p>
        </p:txBody>
      </p:sp>
    </p:spTree>
    <p:extLst>
      <p:ext uri="{BB962C8B-B14F-4D97-AF65-F5344CB8AC3E}">
        <p14:creationId xmlns:p14="http://schemas.microsoft.com/office/powerpoint/2010/main" val="293996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5381-6E68-5C81-C02A-55EB551B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73B324-0D98-735C-70D9-B6EE3C36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4BA5F-4194-11B1-BE1A-7D5205743C59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Federal Work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30BB7-29B5-5121-29AF-CDC9CFA124F4}"/>
              </a:ext>
            </a:extLst>
          </p:cNvPr>
          <p:cNvSpPr txBox="1"/>
          <p:nvPr/>
        </p:nvSpPr>
        <p:spPr>
          <a:xfrm>
            <a:off x="279273" y="1700082"/>
            <a:ext cx="112128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Employment on or off campus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Minimum wage or higher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Gain valuable work experience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altLang="en-US" sz="28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Work up to 30 hours per pay period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3A0FA4-A20C-2FCD-9C7F-DE666E619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61" y="1907691"/>
            <a:ext cx="4044142" cy="2693324"/>
          </a:xfrm>
          <a:prstGeom prst="rect">
            <a:avLst/>
          </a:prstGeom>
          <a:solidFill>
            <a:schemeClr val="accent2"/>
          </a:solidFill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1908995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CA2E8-7C16-B382-347B-997743E76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AB30A-2F55-0A02-F429-1C0D3B5F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2C0B1-02EA-26D2-7822-1508F86E8973}"/>
              </a:ext>
            </a:extLst>
          </p:cNvPr>
          <p:cNvSpPr txBox="1"/>
          <p:nvPr/>
        </p:nvSpPr>
        <p:spPr>
          <a:xfrm>
            <a:off x="377190" y="716697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rade Gothic LT Std" pitchFamily="2" charset="0"/>
              </a:rPr>
              <a:t>AIM HIGH </a:t>
            </a:r>
            <a:r>
              <a:rPr lang="en-US" sz="6000">
                <a:solidFill>
                  <a:srgbClr val="E97726"/>
                </a:solidFill>
                <a:latin typeface="Trade Gothic LT Std" pitchFamily="2" charset="0"/>
              </a:rPr>
              <a:t>– First Year Students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94516-2136-91D6-DDC6-D22C28F55EEE}"/>
              </a:ext>
            </a:extLst>
          </p:cNvPr>
          <p:cNvSpPr txBox="1"/>
          <p:nvPr/>
        </p:nvSpPr>
        <p:spPr>
          <a:xfrm>
            <a:off x="3015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GPA 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0BA60-072B-FF9C-0570-84E0D90206F9}"/>
              </a:ext>
            </a:extLst>
          </p:cNvPr>
          <p:cNvSpPr txBox="1"/>
          <p:nvPr/>
        </p:nvSpPr>
        <p:spPr>
          <a:xfrm>
            <a:off x="7079615" y="2616088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64A75-AF68-3DA4-E5F6-DD00732D5649}"/>
              </a:ext>
            </a:extLst>
          </p:cNvPr>
          <p:cNvSpPr txBox="1"/>
          <p:nvPr/>
        </p:nvSpPr>
        <p:spPr>
          <a:xfrm>
            <a:off x="2915030" y="3429000"/>
            <a:ext cx="787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3.5 – 4.0</a:t>
            </a:r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			</a:t>
            </a:r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$5,000 annually</a:t>
            </a:r>
            <a:r>
              <a:rPr lang="en-US" sz="2000">
                <a:solidFill>
                  <a:schemeClr val="bg1"/>
                </a:solidFill>
                <a:latin typeface="Trade Gothic LT Std" pitchFamily="2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4B335-DF04-15A8-2666-3B459F013497}"/>
              </a:ext>
            </a:extLst>
          </p:cNvPr>
          <p:cNvSpPr txBox="1"/>
          <p:nvPr/>
        </p:nvSpPr>
        <p:spPr>
          <a:xfrm>
            <a:off x="2915030" y="3991947"/>
            <a:ext cx="8460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HS GPA: 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3.0 – 3.49	</a:t>
            </a:r>
            <a:r>
              <a:rPr lang="en-US" sz="2000" dirty="0">
                <a:solidFill>
                  <a:schemeClr val="bg1"/>
                </a:solidFill>
                <a:latin typeface="Trade Gothic LT Std" pitchFamily="2" charset="0"/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Trade Gothic LT Std" pitchFamily="2" charset="0"/>
              </a:rPr>
              <a:t>$3,000 annually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8C1B80F-A712-9580-889C-1417C05C4453}"/>
              </a:ext>
            </a:extLst>
          </p:cNvPr>
          <p:cNvGraphicFramePr>
            <a:graphicFrameLocks noGrp="1"/>
          </p:cNvGraphicFramePr>
          <p:nvPr/>
        </p:nvGraphicFramePr>
        <p:xfrm>
          <a:off x="2574523" y="1882066"/>
          <a:ext cx="5584056" cy="2716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658">
                  <a:extLst>
                    <a:ext uri="{9D8B030D-6E8A-4147-A177-3AD203B41FA5}">
                      <a16:colId xmlns:a16="http://schemas.microsoft.com/office/drawing/2014/main" val="2124461534"/>
                    </a:ext>
                  </a:extLst>
                </a:gridCol>
                <a:gridCol w="3331398">
                  <a:extLst>
                    <a:ext uri="{9D8B030D-6E8A-4147-A177-3AD203B41FA5}">
                      <a16:colId xmlns:a16="http://schemas.microsoft.com/office/drawing/2014/main" val="3975469492"/>
                    </a:ext>
                  </a:extLst>
                </a:gridCol>
              </a:tblGrid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HIGH SCHOOL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540055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TIER 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5158871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GPA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3.5+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724627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Award Amount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$5000 per year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9749872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TIER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28344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GPA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2.75 to 3.49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2152750"/>
                  </a:ext>
                </a:extLst>
              </a:tr>
              <a:tr h="3880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Award Amount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$3000 per year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431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73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6D716-FE84-FFF7-AD75-01A0A2928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95DDA-9FF9-9C4F-44FE-8D3FACC6F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9A1C4-0433-EEFC-17D4-873F54AE7052}"/>
              </a:ext>
            </a:extLst>
          </p:cNvPr>
          <p:cNvSpPr txBox="1"/>
          <p:nvPr/>
        </p:nvSpPr>
        <p:spPr>
          <a:xfrm>
            <a:off x="270510" y="275321"/>
            <a:ext cx="1192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rade Gothic LT Std" pitchFamily="2" charset="0"/>
              </a:rPr>
              <a:t>AIM HIGH Criteria</a:t>
            </a:r>
            <a:endParaRPr lang="en-US" sz="600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EBC72-610B-5830-559A-D2BFDDAA453F}"/>
              </a:ext>
            </a:extLst>
          </p:cNvPr>
          <p:cNvSpPr txBox="1"/>
          <p:nvPr/>
        </p:nvSpPr>
        <p:spPr>
          <a:xfrm>
            <a:off x="270510" y="1305469"/>
            <a:ext cx="94935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To qualify for AIM HIGH, students must:</a:t>
            </a:r>
          </a:p>
          <a:p>
            <a:pPr algn="l"/>
            <a:endParaRPr lang="en-US" sz="2000" i="1" u="none" strike="noStrike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Have attended an Illinois high school.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enrolled full time in a baccalaureate degree program at Governors State University for the first time.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a resident of Illinois.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Be a U.S. Citizen or eligible non-citizen.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have household income that exceeds </a:t>
            </a:r>
            <a:r>
              <a:rPr lang="en-US" sz="2000" i="1" dirty="0">
                <a:solidFill>
                  <a:schemeClr val="accent1"/>
                </a:solidFill>
                <a:latin typeface="arial" panose="020B0604020202020204" pitchFamily="34" charset="0"/>
              </a:rPr>
              <a:t>eight </a:t>
            </a: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times the poverty rate.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Meet full admissions criteria.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yet have earned a baccalaureate degree or 135 undergraduate credit hours.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Not be in default of student loans or owe a refund or repayment of state or federal grants or scholarships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E6CE9-26CB-EF79-9D72-6257D7D6365D}"/>
              </a:ext>
            </a:extLst>
          </p:cNvPr>
          <p:cNvSpPr txBox="1"/>
          <p:nvPr/>
        </p:nvSpPr>
        <p:spPr>
          <a:xfrm>
            <a:off x="7079615" y="2626400"/>
            <a:ext cx="616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ade Gothic LT Std" pitchFamily="2" charset="0"/>
              </a:rPr>
              <a:t>Scholarship</a:t>
            </a:r>
          </a:p>
        </p:txBody>
      </p:sp>
    </p:spTree>
    <p:extLst>
      <p:ext uri="{BB962C8B-B14F-4D97-AF65-F5344CB8AC3E}">
        <p14:creationId xmlns:p14="http://schemas.microsoft.com/office/powerpoint/2010/main" val="4115290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8C110-7AAC-5AE5-BF95-12A7C411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E5DBD-2801-16E5-10F5-AE2CBB61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ECF3E-3DA6-18FA-2A8C-35EBED7BEA36}"/>
              </a:ext>
            </a:extLst>
          </p:cNvPr>
          <p:cNvSpPr txBox="1"/>
          <p:nvPr/>
        </p:nvSpPr>
        <p:spPr>
          <a:xfrm>
            <a:off x="2920181" y="663677"/>
            <a:ext cx="7049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rade Gothic LT Std"/>
              </a:rPr>
              <a:t>AIM HIGH RETENTION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26084-BEE6-E452-1381-973618DFAEE5}"/>
              </a:ext>
            </a:extLst>
          </p:cNvPr>
          <p:cNvSpPr txBox="1"/>
          <p:nvPr/>
        </p:nvSpPr>
        <p:spPr>
          <a:xfrm>
            <a:off x="1553712" y="1847010"/>
            <a:ext cx="8896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To remain qualified after the first year, you must:</a:t>
            </a:r>
            <a:r>
              <a:rPr lang="en-US" b="1">
                <a:solidFill>
                  <a:srgbClr val="E97726"/>
                </a:solidFill>
                <a:latin typeface="arial" panose="020B0604020202020204" pitchFamily="34" charset="0"/>
              </a:rPr>
              <a:t> </a:t>
            </a:r>
          </a:p>
          <a:p>
            <a:pPr algn="l"/>
            <a:endParaRPr lang="en-US" b="1">
              <a:solidFill>
                <a:srgbClr val="E97726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Continuously enroll as a full-time student (at least 12 credit hours) at GSU for Fall and Spring semesters.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Financial Aid Satisfactory Academic Progress (SAP) as outlined by the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SAP Policy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Maintain a cumulative 2.5 institutional grade point average at GSU.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0" u="none" strike="noStrike">
              <a:solidFill>
                <a:srgbClr val="E97726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Submit the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FAFSA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Application for Illinois Financial Aid</a:t>
            </a:r>
            <a:r>
              <a:rPr lang="en-US" b="1" i="0" u="none" strike="noStrike">
                <a:solidFill>
                  <a:srgbClr val="E97726"/>
                </a:solidFill>
                <a:effectLst/>
                <a:latin typeface="arial" panose="020B0604020202020204" pitchFamily="34" charset="0"/>
              </a:rPr>
              <a:t> each year you are enrolled at GSU. </a:t>
            </a:r>
          </a:p>
        </p:txBody>
      </p:sp>
    </p:spTree>
    <p:extLst>
      <p:ext uri="{BB962C8B-B14F-4D97-AF65-F5344CB8AC3E}">
        <p14:creationId xmlns:p14="http://schemas.microsoft.com/office/powerpoint/2010/main" val="595517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F7F89-12AE-8DDF-1DA9-990FC3CC7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EC7B-5E02-E897-C65E-1523DD12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latin typeface="Trade Gothic LT Std"/>
              </a:rPr>
              <a:t>Banded Tuition</a:t>
            </a:r>
            <a:r>
              <a:rPr lang="en-US" sz="38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96BEF-2C0B-E2FB-EEEA-3C5E2F39C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Allows students to be charged the same tuition if you are taking 12 credit hours or more!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F3B4DF70-2A89-BB05-3C98-459F72D59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6"/>
            <a:ext cx="6903720" cy="51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0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30C35-EE7E-84BA-F135-9A2999CC7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7D0F4-0E26-9D45-81E5-C05A29BF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5FE2A-F5A3-7432-36CC-43A8C509FD85}"/>
              </a:ext>
            </a:extLst>
          </p:cNvPr>
          <p:cNvSpPr txBox="1"/>
          <p:nvPr/>
        </p:nvSpPr>
        <p:spPr>
          <a:xfrm>
            <a:off x="377190" y="301198"/>
            <a:ext cx="1121283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>
                <a:latin typeface="Trade Gothic LT Std"/>
              </a:rPr>
              <a:t>Tuition and Fees 2025-2026</a:t>
            </a:r>
            <a:endParaRPr lang="en-US" sz="6000" b="1">
              <a:latin typeface="Trade Gothic LT Std" pitchFamily="2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2C6DE8EC-CBCB-E7BF-72A0-7C1F79649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983208"/>
              </p:ext>
            </p:extLst>
          </p:nvPr>
        </p:nvGraphicFramePr>
        <p:xfrm>
          <a:off x="979487" y="1433393"/>
          <a:ext cx="10233024" cy="364279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133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69">
                <a:tc>
                  <a:txBody>
                    <a:bodyPr/>
                    <a:lstStyle/>
                    <a:p>
                      <a:pPr lvl="0"/>
                      <a:endParaRPr lang="en-US" sz="1800">
                        <a:latin typeface="Trade Gothic LT Std"/>
                      </a:endParaRP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>
                          <a:latin typeface="Trade Gothic LT Std"/>
                        </a:rPr>
                        <a:t>Non- Residential Cost</a:t>
                      </a:r>
                    </a:p>
                    <a:p>
                      <a:pPr lvl="0">
                        <a:buNone/>
                      </a:pPr>
                      <a:r>
                        <a:rPr lang="en-US" sz="1800">
                          <a:latin typeface="Trade Gothic LT Std"/>
                        </a:rPr>
                        <a:t>(Living Off-Campus)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>
                          <a:latin typeface="Trade Gothic LT Std"/>
                        </a:rPr>
                        <a:t>Residential Cost </a:t>
                      </a:r>
                    </a:p>
                    <a:p>
                      <a:pPr lvl="0">
                        <a:buNone/>
                      </a:pPr>
                      <a:r>
                        <a:rPr lang="en-US" sz="1800">
                          <a:latin typeface="Trade Gothic LT Std"/>
                        </a:rPr>
                        <a:t>(Tuition, Fees, Room and Board)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1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Trade Gothic LT Std"/>
                        </a:rPr>
                        <a:t>Part-Time</a:t>
                      </a:r>
                    </a:p>
                    <a:p>
                      <a:pPr lvl="0"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Trade Gothic LT Std"/>
                        </a:rPr>
                        <a:t>(1-11 credit hours per semester)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rade Gothic LT Std"/>
                        </a:rPr>
                        <a:t>$373 per credit hour</a:t>
                      </a:r>
                    </a:p>
                    <a:p>
                      <a:pPr lvl="0" algn="ctr">
                        <a:buNone/>
                      </a:pPr>
                      <a:endParaRPr lang="en-US" sz="2000" dirty="0">
                        <a:latin typeface="Trade Gothic LT Std"/>
                      </a:endParaRP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rade Gothic LT Std"/>
                        </a:rPr>
                        <a:t>Semi-Suite plus Silver meal:  </a:t>
                      </a:r>
                    </a:p>
                    <a:p>
                      <a:pPr lvl="0"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Trade Gothic LT Std"/>
                        </a:rPr>
                        <a:t>(Up To)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ade Gothic LT Std"/>
                        </a:rPr>
                        <a:t>$20,008</a:t>
                      </a:r>
                    </a:p>
                    <a:p>
                      <a:pPr lvl="0" algn="ctr">
                        <a:buNone/>
                      </a:pPr>
                      <a:endParaRPr lang="en-US" sz="2000" dirty="0">
                        <a:solidFill>
                          <a:schemeClr val="bg1"/>
                        </a:solidFill>
                        <a:latin typeface="Trade Gothic LT Std"/>
                      </a:endParaRP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5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rade Gothic LT Std"/>
                        </a:rPr>
                        <a:t>Full-Time</a:t>
                      </a:r>
                    </a:p>
                    <a:p>
                      <a:pPr lvl="0"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Trade Gothic LT Std"/>
                        </a:rPr>
                        <a:t>(12 credit hours and beyond)</a:t>
                      </a:r>
                    </a:p>
                  </a:txBody>
                  <a:tcPr marL="91433" marR="91433" marT="45718" marB="45718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rade Gothic LT Std"/>
                          <a:ea typeface="+mn-ea"/>
                          <a:cs typeface="+mn-cs"/>
                        </a:rPr>
                        <a:t>$15,356 per academic year</a:t>
                      </a:r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chemeClr val="bg1"/>
                          </a:solidFill>
                        </a:rPr>
                        <a:t>Semi-Suite plus Silver meal: </a:t>
                      </a:r>
                      <a:r>
                        <a:rPr lang="en-US" sz="2000" b="1" i="0" u="none" strike="noStrike" noProof="0" dirty="0">
                          <a:solidFill>
                            <a:schemeClr val="bg1"/>
                          </a:solidFill>
                        </a:rPr>
                        <a:t>$23,114</a:t>
                      </a:r>
                      <a:endParaRPr lang="en-US" dirty="0"/>
                    </a:p>
                  </a:txBody>
                  <a:tcPr marL="91433" marR="91433" marT="45718" marB="45718" anchor="ctr">
                    <a:solidFill>
                      <a:srgbClr val="3F58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088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A535B-3208-1215-947B-14A989B2F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FB953-FFEF-40C5-0C3A-00FA6BD7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41036-5B8F-4438-EFC8-F0C5521E9ED8}"/>
              </a:ext>
            </a:extLst>
          </p:cNvPr>
          <p:cNvSpPr txBox="1"/>
          <p:nvPr/>
        </p:nvSpPr>
        <p:spPr>
          <a:xfrm>
            <a:off x="489585" y="331059"/>
            <a:ext cx="11212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rade Gothic LT Std" pitchFamily="2" charset="0"/>
              </a:rPr>
              <a:t>Office of Financial 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F71A6-E473-EBD2-37BF-CF750FF8BB9E}"/>
              </a:ext>
            </a:extLst>
          </p:cNvPr>
          <p:cNvSpPr txBox="1"/>
          <p:nvPr/>
        </p:nvSpPr>
        <p:spPr>
          <a:xfrm>
            <a:off x="4184904" y="1401436"/>
            <a:ext cx="7004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Phone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 </a:t>
            </a:r>
            <a:r>
              <a:rPr lang="en-US" sz="2400">
                <a:latin typeface="Trade Gothic LT Std" pitchFamily="2" charset="0"/>
              </a:rPr>
              <a:t>(708) 534-4480 </a:t>
            </a:r>
          </a:p>
          <a:p>
            <a:endParaRPr lang="en-US" sz="2400">
              <a:latin typeface="Trade Gothic LT Std" pitchFamily="2" charset="0"/>
            </a:endParaRPr>
          </a:p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Email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>
                <a:latin typeface="Trade Gothic LT Std" pitchFamily="2" charset="0"/>
                <a:hlinkClick r:id="rId3"/>
              </a:rPr>
              <a:t>faid@govst.edu</a:t>
            </a:r>
            <a:r>
              <a:rPr lang="en-US" sz="2400">
                <a:latin typeface="Trade Gothic LT Std" pitchFamily="2" charset="0"/>
              </a:rPr>
              <a:t> </a:t>
            </a:r>
          </a:p>
          <a:p>
            <a:endParaRPr lang="en-US" sz="2400">
              <a:latin typeface="Trade Gothic LT Std" pitchFamily="2" charset="0"/>
            </a:endParaRPr>
          </a:p>
          <a:p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Website</a:t>
            </a:r>
            <a:r>
              <a:rPr lang="en-US" sz="2400">
                <a:solidFill>
                  <a:srgbClr val="E97726"/>
                </a:solidFill>
                <a:latin typeface="Trade Gothic LT Std" pitchFamily="2" charset="0"/>
              </a:rPr>
              <a:t>: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>
                <a:latin typeface="Trade Gothic LT Std" pitchFamily="2" charset="0"/>
                <a:hlinkClick r:id="rId4"/>
              </a:rPr>
              <a:t>www.govst.edu/financialaid/</a:t>
            </a:r>
            <a:r>
              <a:rPr lang="en-US" sz="2400">
                <a:latin typeface="Trade Gothic LT Std" pitchFamily="2" charset="0"/>
              </a:rPr>
              <a:t> </a:t>
            </a:r>
            <a:r>
              <a:rPr lang="en-US" sz="2400" b="1">
                <a:solidFill>
                  <a:srgbClr val="E97726"/>
                </a:solidFill>
                <a:latin typeface="Trade Gothic LT Std" pitchFamily="2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67CE0E-1E24-11D2-8AF0-9EFF4A9A66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5816" r="30621" b="66051"/>
          <a:stretch/>
        </p:blipFill>
        <p:spPr>
          <a:xfrm>
            <a:off x="3610020" y="2168866"/>
            <a:ext cx="568848" cy="404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B277E5-D967-CBBD-473A-5A13CE43D0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36083" r="30621" b="35784"/>
          <a:stretch/>
        </p:blipFill>
        <p:spPr>
          <a:xfrm>
            <a:off x="3603984" y="1431559"/>
            <a:ext cx="580920" cy="412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C5A02-9645-CA9D-01E1-55398AFA8C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68424" r="30621"/>
          <a:stretch/>
        </p:blipFill>
        <p:spPr>
          <a:xfrm>
            <a:off x="3565959" y="2871863"/>
            <a:ext cx="656970" cy="5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49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028950" y="1322131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Honors College Experience</a:t>
            </a:r>
          </a:p>
        </p:txBody>
      </p:sp>
    </p:spTree>
    <p:extLst>
      <p:ext uri="{BB962C8B-B14F-4D97-AF65-F5344CB8AC3E}">
        <p14:creationId xmlns:p14="http://schemas.microsoft.com/office/powerpoint/2010/main" val="290581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What is Admitted Student 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1443841"/>
            <a:ext cx="119291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Establish a personal connection with our freshman students with GSU staff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for enrollment steps – Today’s Actionable Items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Complete the deposit process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Learn more about Freshman Orientation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Prepare students to apply for housing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Confirm eligible students for the Honors College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Review the financial aid process</a:t>
            </a:r>
          </a:p>
          <a:p>
            <a:endParaRPr lang="en-US" sz="2400" dirty="0">
              <a:latin typeface="Trade Gothic LT Std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Trade Gothic LT Std"/>
                <a:ea typeface="Roboto" panose="02000000000000000000" pitchFamily="2" charset="0"/>
              </a:rPr>
              <a:t>Early step in establishing a community and </a:t>
            </a:r>
            <a:r>
              <a:rPr lang="en-US" sz="2400" b="1" dirty="0">
                <a:solidFill>
                  <a:srgbClr val="E97726"/>
                </a:solidFill>
                <a:latin typeface="Trade Gothic LT Std"/>
                <a:ea typeface="Roboto" panose="02000000000000000000" pitchFamily="2" charset="0"/>
              </a:rPr>
              <a:t>INCREASE STUDENT SUCCESS!</a:t>
            </a:r>
          </a:p>
        </p:txBody>
      </p:sp>
      <p:pic>
        <p:nvPicPr>
          <p:cNvPr id="1026" name="Picture 1" descr="cid:image001.png@01D2338B.7C2B2A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929" y="2415659"/>
            <a:ext cx="1905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6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6BFAC-F3A9-CB1A-CBD7-02ADD2D83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B5DF7-F153-1193-1ABB-F8B653038121}"/>
              </a:ext>
            </a:extLst>
          </p:cNvPr>
          <p:cNvSpPr txBox="1"/>
          <p:nvPr/>
        </p:nvSpPr>
        <p:spPr>
          <a:xfrm>
            <a:off x="377190" y="18500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What is different about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University Honors?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951AD-C2C2-C6B7-CE5A-141276B1732F}"/>
              </a:ext>
            </a:extLst>
          </p:cNvPr>
          <p:cNvSpPr txBox="1"/>
          <p:nvPr/>
        </p:nvSpPr>
        <p:spPr>
          <a:xfrm>
            <a:off x="226270" y="1813173"/>
            <a:ext cx="11212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Innovation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Leadership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Creating Initiatives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3200" dirty="0">
              <a:latin typeface="Trade Gothic LT Std"/>
              <a:ea typeface="ＭＳ Ｐゴシック" panose="020B0600070205080204" pitchFamily="34" charset="-128"/>
            </a:endParaRP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Community Building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E7BBA-9F81-E62C-5D83-293448168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28" y="1806515"/>
            <a:ext cx="5071872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3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5B0D1-5187-7866-7C1C-78B9D1A0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973DA-B401-654D-EB13-13FE38B6DB28}"/>
              </a:ext>
            </a:extLst>
          </p:cNvPr>
          <p:cNvSpPr txBox="1"/>
          <p:nvPr/>
        </p:nvSpPr>
        <p:spPr>
          <a:xfrm>
            <a:off x="489585" y="96647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AFFAD-2083-5F52-3BE5-248D5D0DDC01}"/>
              </a:ext>
            </a:extLst>
          </p:cNvPr>
          <p:cNvSpPr txBox="1"/>
          <p:nvPr/>
        </p:nvSpPr>
        <p:spPr>
          <a:xfrm>
            <a:off x="343662" y="1905506"/>
            <a:ext cx="112128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Start as a freshmen honors student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Finish first semester with 3.5+ GovState GPA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Second semester receive an invite to join GPATH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Retention standards apply each semester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3200" dirty="0">
                <a:latin typeface="Trade Gothic LT Std"/>
                <a:ea typeface="ＭＳ Ｐゴシック" panose="020B0600070205080204" pitchFamily="34" charset="-128"/>
              </a:rPr>
              <a:t>Can still apply to GSU grad school programs through normal means if GPATH spot not retained </a:t>
            </a:r>
          </a:p>
        </p:txBody>
      </p:sp>
    </p:spTree>
    <p:extLst>
      <p:ext uri="{BB962C8B-B14F-4D97-AF65-F5344CB8AC3E}">
        <p14:creationId xmlns:p14="http://schemas.microsoft.com/office/powerpoint/2010/main" val="4209333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D070827F-A817-AB1C-1FC6-7326C0117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27D1C-E664-D317-D4C6-091F838D4814}"/>
              </a:ext>
            </a:extLst>
          </p:cNvPr>
          <p:cNvSpPr txBox="1"/>
          <p:nvPr/>
        </p:nvSpPr>
        <p:spPr>
          <a:xfrm>
            <a:off x="678993" y="132157"/>
            <a:ext cx="11212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GPATH - Guaranteed Graduate </a:t>
            </a:r>
          </a:p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Admissions Pathway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BAE0-5E36-E69D-DA45-598270193DD0}"/>
              </a:ext>
            </a:extLst>
          </p:cNvPr>
          <p:cNvSpPr txBox="1"/>
          <p:nvPr/>
        </p:nvSpPr>
        <p:spPr>
          <a:xfrm>
            <a:off x="228252" y="2033139"/>
            <a:ext cx="11212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Student gains faculty and track adviser in one of ten graduate programs. 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Business – All Grad Programs (4)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Health &amp; Human Services – OT, PT, CDIS, Informatics</a:t>
            </a:r>
          </a:p>
          <a:p>
            <a:pPr marL="1028700" lvl="1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Arts &amp; Sci – Biology, Chemistry</a:t>
            </a:r>
          </a:p>
          <a:p>
            <a:pPr marL="571500" indent="-57150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Trade Gothic LT Std"/>
                <a:ea typeface="ＭＳ Ｐゴシック" panose="020B0600070205080204" pitchFamily="34" charset="-128"/>
              </a:rPr>
              <a:t>Support for career planning, course planning, grad school readiness</a:t>
            </a:r>
          </a:p>
        </p:txBody>
      </p:sp>
    </p:spTree>
    <p:extLst>
      <p:ext uri="{BB962C8B-B14F-4D97-AF65-F5344CB8AC3E}">
        <p14:creationId xmlns:p14="http://schemas.microsoft.com/office/powerpoint/2010/main" val="2877013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037378-68F0-E556-575B-B55309BDF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 b="12666"/>
          <a:stretch/>
        </p:blipFill>
        <p:spPr>
          <a:xfrm>
            <a:off x="-19" y="-6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E20C8-8050-DE42-2C0D-7AB361F72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r="20375" b="2"/>
          <a:stretch/>
        </p:blipFill>
        <p:spPr bwMode="auto">
          <a:xfrm>
            <a:off x="20" y="10"/>
            <a:ext cx="610511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16988-52F5-2022-D93B-1C2B09A99BAA}"/>
              </a:ext>
            </a:extLst>
          </p:cNvPr>
          <p:cNvSpPr txBox="1"/>
          <p:nvPr/>
        </p:nvSpPr>
        <p:spPr>
          <a:xfrm>
            <a:off x="5065595" y="4224938"/>
            <a:ext cx="6288199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Honors Study Abroad in Rome, Italy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B7A85-F306-C849-B02E-731AB81E8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" b="4"/>
          <a:stretch/>
        </p:blipFill>
        <p:spPr>
          <a:xfrm>
            <a:off x="6155158" y="232015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9008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51465177-9DD6-14FB-2CCA-9ABEE28F3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23F65-F6B6-2401-77FA-4EF3C630ED89}"/>
              </a:ext>
            </a:extLst>
          </p:cNvPr>
          <p:cNvSpPr txBox="1"/>
          <p:nvPr/>
        </p:nvSpPr>
        <p:spPr>
          <a:xfrm>
            <a:off x="489585" y="0"/>
            <a:ext cx="112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Contact Information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ACB370-30DD-0745-2CCB-5C09AE7911B6}"/>
              </a:ext>
            </a:extLst>
          </p:cNvPr>
          <p:cNvGrpSpPr/>
          <p:nvPr/>
        </p:nvGrpSpPr>
        <p:grpSpPr>
          <a:xfrm>
            <a:off x="4259109" y="1144782"/>
            <a:ext cx="3673781" cy="3840466"/>
            <a:chOff x="7404808" y="1264995"/>
            <a:chExt cx="3673781" cy="3840466"/>
          </a:xfrm>
        </p:grpSpPr>
        <p:pic>
          <p:nvPicPr>
            <p:cNvPr id="6" name="Picture 5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F85B436D-403E-941A-E515-9CF5086A0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54"/>
            <a:stretch/>
          </p:blipFill>
          <p:spPr>
            <a:xfrm>
              <a:off x="7404809" y="1264995"/>
              <a:ext cx="2951523" cy="2928568"/>
            </a:xfrm>
            <a:prstGeom prst="rect">
              <a:avLst/>
            </a:prstGeom>
            <a:ln>
              <a:solidFill>
                <a:srgbClr val="E97726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96F24E-9DC6-62E9-0D73-452F7AA583D8}"/>
                </a:ext>
              </a:extLst>
            </p:cNvPr>
            <p:cNvSpPr txBox="1"/>
            <p:nvPr/>
          </p:nvSpPr>
          <p:spPr>
            <a:xfrm>
              <a:off x="7404808" y="4182131"/>
              <a:ext cx="36737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</a:rPr>
                <a:t>Dr. David Rhea, PhD </a:t>
              </a:r>
            </a:p>
            <a:p>
              <a:pPr>
                <a:buClr>
                  <a:srgbClr val="E97726"/>
                </a:buClr>
              </a:pPr>
              <a:r>
                <a:rPr lang="en-US" altLang="en-US" i="1" dirty="0">
                  <a:ea typeface="ＭＳ Ｐゴシック" panose="020B0600070205080204" pitchFamily="34" charset="-128"/>
                </a:rPr>
                <a:t> Dean, Honors College</a:t>
              </a:r>
            </a:p>
            <a:p>
              <a:pPr>
                <a:buClr>
                  <a:srgbClr val="E97726"/>
                </a:buClr>
              </a:pPr>
              <a:r>
                <a:rPr lang="en-US" altLang="en-US" b="1" dirty="0">
                  <a:ea typeface="ＭＳ Ｐゴシック" panose="020B0600070205080204" pitchFamily="34" charset="-128"/>
                  <a:hlinkClick r:id="rId4"/>
                </a:rPr>
                <a:t>drhea@govst.edu</a:t>
              </a:r>
              <a:r>
                <a:rPr lang="en-US" altLang="en-US" b="1" dirty="0">
                  <a:ea typeface="ＭＳ Ｐゴシック" panose="020B0600070205080204" pitchFamily="34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838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575143"/>
            <a:ext cx="1012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rade Gothic LT Std" pitchFamily="2" charset="0"/>
              </a:rPr>
              <a:t>Admitted Freshman Checklist</a:t>
            </a:r>
          </a:p>
        </p:txBody>
      </p:sp>
    </p:spTree>
    <p:extLst>
      <p:ext uri="{BB962C8B-B14F-4D97-AF65-F5344CB8AC3E}">
        <p14:creationId xmlns:p14="http://schemas.microsoft.com/office/powerpoint/2010/main" val="1208222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6857" y="624070"/>
            <a:ext cx="119451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myGSU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acceptance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GSU’s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Placement Exams: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Students in STEM majors need to complete placement before attending orientation. </a:t>
            </a:r>
            <a:endParaRPr lang="en-US" altLang="en-US" sz="2000" b="1" u="sng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GovState student begins with Freshman Orientation! We have transitioned to an in-person or online format– access through the myGSU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722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12C97-5935-E5E7-F60E-45A43DC0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71C60-4AD1-A207-3D73-ED257B86D494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</a:t>
            </a:r>
            <a:r>
              <a:rPr lang="en-US" sz="4800" b="1" err="1">
                <a:solidFill>
                  <a:srgbClr val="E97726"/>
                </a:solidFill>
                <a:latin typeface="Trade Gothic LT Std" pitchFamily="2" charset="0"/>
              </a:rPr>
              <a:t>myGSU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5AF9F-6481-A8D4-BE55-358FA12F8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7"/>
          <a:stretch/>
        </p:blipFill>
        <p:spPr>
          <a:xfrm>
            <a:off x="4809743" y="2082640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2C5E49-EE71-8DDE-71F0-704A337CCD1B}"/>
              </a:ext>
            </a:extLst>
          </p:cNvPr>
          <p:cNvCxnSpPr>
            <a:cxnSpLocks/>
          </p:cNvCxnSpPr>
          <p:nvPr/>
        </p:nvCxnSpPr>
        <p:spPr>
          <a:xfrm flipH="1">
            <a:off x="10920992" y="970255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DA3639C-5DD5-F8E2-8CE2-016F1F613A06}"/>
              </a:ext>
            </a:extLst>
          </p:cNvPr>
          <p:cNvSpPr/>
          <p:nvPr/>
        </p:nvSpPr>
        <p:spPr>
          <a:xfrm>
            <a:off x="10294049" y="1799256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56477-A5F8-7685-A0AA-A70E5D0B9658}"/>
              </a:ext>
            </a:extLst>
          </p:cNvPr>
          <p:cNvSpPr txBox="1"/>
          <p:nvPr/>
        </p:nvSpPr>
        <p:spPr>
          <a:xfrm>
            <a:off x="195828" y="1290610"/>
            <a:ext cx="1206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Go to the main webpage: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  <a:hlinkClick r:id="rId4"/>
              </a:rPr>
              <a:t>www.govst.edu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Navigate to the </a:t>
            </a:r>
            <a:r>
              <a:rPr lang="en-US" altLang="en-US" sz="2000" b="1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8154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12C97-5935-E5E7-F60E-45A43DC0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71C60-4AD1-A207-3D73-ED257B86D494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</a:t>
            </a:r>
            <a:r>
              <a:rPr lang="en-US" sz="4800" b="1" err="1">
                <a:solidFill>
                  <a:srgbClr val="E97726"/>
                </a:solidFill>
                <a:latin typeface="Trade Gothic LT Std" pitchFamily="2" charset="0"/>
              </a:rPr>
              <a:t>myGSU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11" name="Picture 10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BCAF04A3-7744-DE2B-A741-BD8E3F0D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8" y="2241037"/>
            <a:ext cx="4429743" cy="77163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656477-A5F8-7685-A0AA-A70E5D0B9658}"/>
              </a:ext>
            </a:extLst>
          </p:cNvPr>
          <p:cNvSpPr txBox="1"/>
          <p:nvPr/>
        </p:nvSpPr>
        <p:spPr>
          <a:xfrm>
            <a:off x="1991704" y="3928518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4: </a:t>
            </a:r>
            <a:r>
              <a:rPr lang="en-US" altLang="en-US" sz="2000" u="sng" dirty="0">
                <a:latin typeface="Trade Gothic LT Std"/>
                <a:ea typeface="ＭＳ Ｐゴシック" panose="020B0600070205080204" pitchFamily="34" charset="-128"/>
              </a:rPr>
              <a:t>Enter your student credentials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</a:t>
            </a:r>
            <a:endParaRPr lang="en-US" altLang="en-US" sz="20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1E791F-C2C1-922A-1F2F-96CCB18DECCE}"/>
              </a:ext>
            </a:extLst>
          </p:cNvPr>
          <p:cNvCxnSpPr>
            <a:cxnSpLocks/>
          </p:cNvCxnSpPr>
          <p:nvPr/>
        </p:nvCxnSpPr>
        <p:spPr>
          <a:xfrm flipH="1">
            <a:off x="1731777" y="2251124"/>
            <a:ext cx="1662643" cy="183835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47AF3F2-8EE9-09D2-28C0-156677DB9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6658718" y="2570254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1485B-D4D8-A225-CD89-05A53DF28FA4}"/>
              </a:ext>
            </a:extLst>
          </p:cNvPr>
          <p:cNvSpPr txBox="1"/>
          <p:nvPr/>
        </p:nvSpPr>
        <p:spPr>
          <a:xfrm>
            <a:off x="489630" y="1346779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3: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Refer to your Admission acceptance letter where you can find your GovState credentials. </a:t>
            </a:r>
            <a:endParaRPr lang="en-US" altLang="en-US" sz="2000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150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BD005-130C-CAAA-9A39-E620FE58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56457-0063-EDB0-76E2-7AEE6000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3" y="300401"/>
            <a:ext cx="10580914" cy="48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Fast Facts on GovState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6263639" y="1273076"/>
            <a:ext cx="59283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62,000+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alumni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750-acre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campus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80+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student organizations and clubs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89" y="1482571"/>
            <a:ext cx="577214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4,338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students enrolled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12:1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student to faculty ratio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countries represented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#1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Illinois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(www.niche.com/colleges/search/safest-colleges/s/illinois/?type=public)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#8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safest campus in U.S. </a:t>
            </a: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100" i="1" dirty="0">
                <a:latin typeface="Roboto" panose="02000000000000000000" pitchFamily="2" charset="0"/>
                <a:ea typeface="Roboto" panose="02000000000000000000" pitchFamily="2" charset="0"/>
              </a:rPr>
              <a:t>(backgroundchecks.org/50-safest-colleges-in-america.html)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53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60CF5C-8FA7-CC6B-7820-F05A75FC596A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E76DF-B49E-3D27-B1D8-B740752AA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7"/>
          <a:stretch/>
        </p:blipFill>
        <p:spPr>
          <a:xfrm>
            <a:off x="4809743" y="2082640"/>
            <a:ext cx="6666739" cy="3495224"/>
          </a:xfrm>
          <a:prstGeom prst="rect">
            <a:avLst/>
          </a:prstGeom>
          <a:ln w="28575">
            <a:solidFill>
              <a:srgbClr val="E97726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F7584D-6BA5-29DA-3F42-52F87AAE7E8C}"/>
              </a:ext>
            </a:extLst>
          </p:cNvPr>
          <p:cNvCxnSpPr>
            <a:cxnSpLocks/>
          </p:cNvCxnSpPr>
          <p:nvPr/>
        </p:nvCxnSpPr>
        <p:spPr>
          <a:xfrm flipH="1">
            <a:off x="10920992" y="970255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3F7DE01-4594-90D2-88FB-863CB3785C5B}"/>
              </a:ext>
            </a:extLst>
          </p:cNvPr>
          <p:cNvSpPr/>
          <p:nvPr/>
        </p:nvSpPr>
        <p:spPr>
          <a:xfrm>
            <a:off x="10294049" y="1799256"/>
            <a:ext cx="832104" cy="77724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E1FA5-D23A-7FD1-6B50-5EC9921E31BF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Navigate to the </a:t>
            </a:r>
            <a:r>
              <a:rPr lang="en-US" altLang="en-US" sz="2000" b="1" err="1">
                <a:latin typeface="Trade Gothic LT Std"/>
                <a:ea typeface="ＭＳ Ｐゴシック" panose="020B0600070205080204" pitchFamily="34" charset="-128"/>
              </a:rPr>
              <a:t>myGSU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Student Portal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454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CCBA2-1CB6-E903-A85F-AF7F4909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5FA93-79F0-EE60-1500-549818D959B0}"/>
              </a:ext>
            </a:extLst>
          </p:cNvPr>
          <p:cNvSpPr txBox="1"/>
          <p:nvPr/>
        </p:nvSpPr>
        <p:spPr>
          <a:xfrm>
            <a:off x="13144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D8017-F88F-1EFC-8161-38CD4671C9A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2: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Log-in with your credentials, which can be found on your Acceptance Letter.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ECFA4-CF3E-C70A-5D34-8CA4127CC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6145" r="29697" b="46764"/>
          <a:stretch/>
        </p:blipFill>
        <p:spPr>
          <a:xfrm>
            <a:off x="6229349" y="2057931"/>
            <a:ext cx="4979858" cy="2973920"/>
          </a:xfrm>
          <a:prstGeom prst="rect">
            <a:avLst/>
          </a:prstGeom>
          <a:ln>
            <a:solidFill>
              <a:srgbClr val="E97726"/>
            </a:solidFill>
          </a:ln>
        </p:spPr>
      </p:pic>
      <p:pic>
        <p:nvPicPr>
          <p:cNvPr id="6" name="Picture 5" descr="A picture containing text, font, screenshot, white">
            <a:extLst>
              <a:ext uri="{FF2B5EF4-FFF2-40B4-BE49-F238E27FC236}">
                <a16:creationId xmlns:a16="http://schemas.microsoft.com/office/drawing/2014/main" id="{2FE6C30F-E529-D789-ACCE-414E7D789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27" y="2362278"/>
            <a:ext cx="4429743" cy="77163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285727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18C11E-B769-2B29-D169-E273E8A7699E}"/>
              </a:ext>
            </a:extLst>
          </p:cNvPr>
          <p:cNvCxnSpPr>
            <a:cxnSpLocks/>
          </p:cNvCxnSpPr>
          <p:nvPr/>
        </p:nvCxnSpPr>
        <p:spPr>
          <a:xfrm flipH="1">
            <a:off x="9245920" y="918284"/>
            <a:ext cx="803524" cy="79203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BE90B-C51D-EA30-3A42-C1BCDA64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124D6-DDC8-6239-6561-3350EBCEBC16}"/>
              </a:ext>
            </a:extLst>
          </p:cNvPr>
          <p:cNvSpPr txBox="1"/>
          <p:nvPr/>
        </p:nvSpPr>
        <p:spPr>
          <a:xfrm>
            <a:off x="131445" y="22959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Accessing Financial Aid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DEA5A-75DD-EF37-5502-82CF1DDFF518}"/>
              </a:ext>
            </a:extLst>
          </p:cNvPr>
          <p:cNvSpPr txBox="1"/>
          <p:nvPr/>
        </p:nvSpPr>
        <p:spPr>
          <a:xfrm>
            <a:off x="195828" y="1290610"/>
            <a:ext cx="12067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3: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Under the Online Services, go to the Students tab. Click on Financial Aid then My Financial Aid to see your award amounts.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F5A548-DDF0-99F5-6550-786356DD20A3}"/>
              </a:ext>
            </a:extLst>
          </p:cNvPr>
          <p:cNvSpPr/>
          <p:nvPr/>
        </p:nvSpPr>
        <p:spPr>
          <a:xfrm>
            <a:off x="2082377" y="3289106"/>
            <a:ext cx="1422822" cy="359320"/>
          </a:xfrm>
          <a:prstGeom prst="ellipse">
            <a:avLst/>
          </a:prstGeom>
          <a:noFill/>
          <a:ln w="57150">
            <a:solidFill>
              <a:srgbClr val="E97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44A4F9-489B-C336-F38A-C9449DCF1F9E}"/>
              </a:ext>
            </a:extLst>
          </p:cNvPr>
          <p:cNvCxnSpPr>
            <a:cxnSpLocks/>
          </p:cNvCxnSpPr>
          <p:nvPr/>
        </p:nvCxnSpPr>
        <p:spPr>
          <a:xfrm>
            <a:off x="1616213" y="2608904"/>
            <a:ext cx="583439" cy="651035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0C4F5B0-581A-E762-4BA6-1464B91B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48" y="2076736"/>
            <a:ext cx="6868115" cy="32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9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6CDB9-D319-AC69-5F3F-76706B7C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54148-67FE-4B50-53AB-A6D3524D58A7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Award Letter Example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5C18D-58BB-321A-F010-44846A2B2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063" y="1088798"/>
            <a:ext cx="9418321" cy="4340169"/>
          </a:xfrm>
          <a:prstGeom prst="rect">
            <a:avLst/>
          </a:prstGeom>
          <a:solidFill>
            <a:schemeClr val="accent2"/>
          </a:solidFill>
          <a:ln>
            <a:solidFill>
              <a:srgbClr val="E97726"/>
            </a:solidFill>
          </a:ln>
        </p:spPr>
      </p:pic>
    </p:spTree>
    <p:extLst>
      <p:ext uri="{BB962C8B-B14F-4D97-AF65-F5344CB8AC3E}">
        <p14:creationId xmlns:p14="http://schemas.microsoft.com/office/powerpoint/2010/main" val="773647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1E0E8-523A-973E-46E3-DCFE6DAB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8E082-7390-94FA-E573-287D821C29C5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3DFD6-12A9-2824-63A8-005233B0F95A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1: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Go to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website at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81AC0C-8453-ABE5-ED4D-024ECB3D3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4903693" y="1886258"/>
            <a:ext cx="6544235" cy="36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29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8288-9AC4-A22B-25C0-FFC97A82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38BC3-D537-5BED-05E8-4411A1CBB418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6629F-6DFA-597F-978F-405741FF77FB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Step 2: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Click “register” and create an account using your GovState student email address.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08E47-F27D-301E-B051-6EFA29DA7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3899646" y="1886258"/>
            <a:ext cx="6544235" cy="36811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BEB9806-1F0B-479B-BDFA-CC7EA3A529F5}"/>
              </a:ext>
            </a:extLst>
          </p:cNvPr>
          <p:cNvSpPr/>
          <p:nvPr/>
        </p:nvSpPr>
        <p:spPr>
          <a:xfrm>
            <a:off x="8268024" y="1947405"/>
            <a:ext cx="1126987" cy="7772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C35E45-BE17-0729-07A7-FECC72CB3ED8}"/>
              </a:ext>
            </a:extLst>
          </p:cNvPr>
          <p:cNvCxnSpPr>
            <a:cxnSpLocks/>
          </p:cNvCxnSpPr>
          <p:nvPr/>
        </p:nvCxnSpPr>
        <p:spPr>
          <a:xfrm flipH="1">
            <a:off x="8920320" y="1546403"/>
            <a:ext cx="1206936" cy="74085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928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CD1AE-FD99-C026-6C51-6644E94D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B6BA6-2998-7563-68F5-DB84B324069A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A20BD-1033-8E68-AE53-DA40C02DAAE6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3: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Complete your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 Profile.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16AFB-078B-16D6-F245-971C2D3A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92" t="11403" r="4475" b="11699"/>
          <a:stretch/>
        </p:blipFill>
        <p:spPr>
          <a:xfrm>
            <a:off x="3422841" y="1690720"/>
            <a:ext cx="7681934" cy="41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77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F3C65-AE86-72AB-2CAC-E1C5D22E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2EEEC-70E1-7D3D-04A0-AEE65B319E12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E633F-D618-8933-E6F0-9F2543AC7E7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4: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Download and Print the Immunization Certificate.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DB21C-2AFB-C79A-2200-F2357D705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5" t="8824" r="4707" b="5948"/>
          <a:stretch/>
        </p:blipFill>
        <p:spPr>
          <a:xfrm>
            <a:off x="4381177" y="1836005"/>
            <a:ext cx="6386847" cy="37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CD51F-F4BB-F94B-D92E-57A074F6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25B20-ED29-76CC-FBB3-0B513D512B2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C7FE6-AAF6-7BA4-71E3-A9996C3D30FE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5: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Take the Immunization Certificate form to your medical provider for completion.</a:t>
            </a: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FD9F6-5711-65DF-FFEF-099B3A037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63" t="9609" r="4264" b="6470"/>
          <a:stretch/>
        </p:blipFill>
        <p:spPr>
          <a:xfrm>
            <a:off x="5459506" y="1842215"/>
            <a:ext cx="3469342" cy="465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62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9C54F-CDF3-5907-0842-565C099F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D939D-8C10-53BA-5AB7-2306CC1D8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AACC4-497A-86F4-D320-BFB0807C643B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967BE-4AD3-234B-5C48-78EEFF28FB80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Trade Gothic LT Std"/>
                <a:ea typeface="ＭＳ Ｐゴシック" panose="020B0600070205080204" pitchFamily="34" charset="-128"/>
              </a:rPr>
              <a:t>Step 6: </a:t>
            </a:r>
            <a:r>
              <a:rPr lang="en-US" altLang="en-US" sz="2000" b="1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Upload your Immunization Certificate Form to </a:t>
            </a:r>
            <a:r>
              <a:rPr lang="en-US" altLang="en-US" sz="2000" err="1"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.</a:t>
            </a:r>
            <a:endParaRPr lang="en-US" altLang="en-US" sz="200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147F1-5C62-28B1-F3FE-A4AB0F482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68" t="10481" r="4047" b="6220"/>
          <a:stretch/>
        </p:blipFill>
        <p:spPr>
          <a:xfrm>
            <a:off x="2969443" y="2146443"/>
            <a:ext cx="7258640" cy="37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6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Top Undergraduate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Interdisciplinary Studies,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Psychology,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Business Administration,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Criminal Justice, BA 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Social Work, BSW 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 dirty="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Accounting, BS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Nursing, BSN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Communication, BA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Community Health, BHS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Elementary Education, BA; </a:t>
            </a:r>
          </a:p>
          <a:p>
            <a:pPr>
              <a:buClr>
                <a:srgbClr val="E97726"/>
              </a:buClr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English, BA; </a:t>
            </a:r>
          </a:p>
          <a:p>
            <a:pPr>
              <a:buClr>
                <a:srgbClr val="E97726"/>
              </a:buClr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Information Technology, BS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50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B2537-70AD-A481-BEA0-F8EC903DD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8" t="10756" r="4047" b="5945"/>
          <a:stretch/>
        </p:blipFill>
        <p:spPr>
          <a:xfrm>
            <a:off x="5467546" y="2922309"/>
            <a:ext cx="5118756" cy="2856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AFE26A-6841-38D1-7484-8BA8A862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EE713-7069-B46E-CF4B-A03EDEE2ECB1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Submitting Immunizations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001E4-C31F-D53D-49EB-4785D2ED2C2D}"/>
              </a:ext>
            </a:extLst>
          </p:cNvPr>
          <p:cNvSpPr txBox="1"/>
          <p:nvPr/>
        </p:nvSpPr>
        <p:spPr>
          <a:xfrm>
            <a:off x="195828" y="1290610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 dirty="0">
                <a:latin typeface="Trade Gothic LT Std"/>
                <a:ea typeface="ＭＳ Ｐゴシック" panose="020B0600070205080204" pitchFamily="34" charset="-128"/>
              </a:rPr>
              <a:t>NOTE: 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Immunization Record Compliance Deadlines: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3BF1E-85EB-6A2D-1AC2-16BECA301061}"/>
              </a:ext>
            </a:extLst>
          </p:cNvPr>
          <p:cNvSpPr txBox="1"/>
          <p:nvPr/>
        </p:nvSpPr>
        <p:spPr>
          <a:xfrm>
            <a:off x="3487970" y="2048388"/>
            <a:ext cx="44582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Fall:  September 1</a:t>
            </a:r>
            <a:b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Spring:  February 1</a:t>
            </a:r>
            <a:b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1800" b="1" i="0" u="none" strike="noStrike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Students admitted Summer:  July 1</a:t>
            </a:r>
            <a:endParaRPr lang="en-US" sz="1800" b="0" i="0" u="none" strike="noStrike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>
              <a:buClr>
                <a:srgbClr val="E97726"/>
              </a:buClr>
            </a:pPr>
            <a:endParaRPr lang="en-US" altLang="en-US" sz="240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157F1-FC6D-E481-651C-254BEB46226D}"/>
              </a:ext>
            </a:extLst>
          </p:cNvPr>
          <p:cNvSpPr txBox="1"/>
          <p:nvPr/>
        </p:nvSpPr>
        <p:spPr>
          <a:xfrm>
            <a:off x="1093694" y="4518212"/>
            <a:ext cx="913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 more information about Immunizations, please visit </a:t>
            </a:r>
            <a:r>
              <a:rPr lang="en-US">
                <a:hlinkClick r:id="rId4"/>
              </a:rPr>
              <a:t>www.govst.edu/immunizations</a:t>
            </a:r>
            <a:r>
              <a:rPr lang="en-US"/>
              <a:t> or watch the tutorial </a:t>
            </a:r>
            <a:r>
              <a:rPr lang="en-US">
                <a:hlinkClick r:id="rId5"/>
              </a:rPr>
              <a:t>video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1776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25D9DC-19A3-05E3-3F9D-19360B76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085C5-586E-B886-0CD9-DCB8B38AB682}"/>
              </a:ext>
            </a:extLst>
          </p:cNvPr>
          <p:cNvSpPr txBox="1"/>
          <p:nvPr/>
        </p:nvSpPr>
        <p:spPr>
          <a:xfrm>
            <a:off x="2349631" y="280993"/>
            <a:ext cx="7322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Placement Testing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A696D-FC33-6C41-1615-12E4F4F72D67}"/>
              </a:ext>
            </a:extLst>
          </p:cNvPr>
          <p:cNvSpPr txBox="1"/>
          <p:nvPr/>
        </p:nvSpPr>
        <p:spPr>
          <a:xfrm>
            <a:off x="933253" y="1743959"/>
            <a:ext cx="104260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Student in STEM, Business and Education focus areas need to complete placement ahead of attending ROAR orientation.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Registration is online at  </a:t>
            </a:r>
            <a:r>
              <a:rPr lang="en-US" sz="2400" dirty="0">
                <a:latin typeface="Trade Gothic LT Std"/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www.aleks.com</a:t>
            </a: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 or in our Testing Center.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ade Gothic LT Std"/>
                <a:ea typeface="ＭＳ Ｐゴシック" panose="020B0600070205080204" pitchFamily="34" charset="-128"/>
              </a:rPr>
              <a:t>Placement score requirements will be listed in the catalog.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rade Gothic LT Std"/>
              <a:ea typeface="ＭＳ Ｐゴシック" panose="020B0600070205080204" pitchFamily="34" charset="-128"/>
            </a:endParaRPr>
          </a:p>
          <a:p>
            <a:r>
              <a:rPr lang="en-US" sz="2000" dirty="0"/>
              <a:t>Testing Center:</a:t>
            </a:r>
          </a:p>
          <a:p>
            <a:r>
              <a:rPr lang="en-US" sz="2000" dirty="0"/>
              <a:t>GMT Building </a:t>
            </a:r>
          </a:p>
          <a:p>
            <a:r>
              <a:rPr lang="en-US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708.235.7555</a:t>
            </a:r>
          </a:p>
          <a:p>
            <a:r>
              <a:rPr lang="en-US" sz="20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  <a:hlinkClick r:id="rId4"/>
              </a:rPr>
              <a:t>testingcenter@govst.edu</a:t>
            </a:r>
            <a:r>
              <a:rPr lang="en-US" sz="2000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n-US" sz="2000" dirty="0"/>
          </a:p>
        </p:txBody>
      </p:sp>
      <p:pic>
        <p:nvPicPr>
          <p:cNvPr id="12" name="Picture 11" descr="A clipboard with a checklist and a clock&#10;&#10;Description automatically generated">
            <a:extLst>
              <a:ext uri="{FF2B5EF4-FFF2-40B4-BE49-F238E27FC236}">
                <a16:creationId xmlns:a16="http://schemas.microsoft.com/office/drawing/2014/main" id="{E9FC7914-D220-25D8-D797-3F3A7F5F1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918" y="3494118"/>
            <a:ext cx="3375829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8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Freshman Enrollment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90670" y="1500468"/>
            <a:ext cx="10644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$50 Freshman Enrollment Deposit 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Credited to your student account – pre-payment on first semester’s tuition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400">
                <a:latin typeface="Roboto" panose="02000000000000000000" pitchFamily="2" charset="0"/>
                <a:ea typeface="Roboto" panose="02000000000000000000" pitchFamily="2" charset="0"/>
              </a:rPr>
              <a:t>Saves your seat in Governors State’s limited Freshman Class</a:t>
            </a:r>
          </a:p>
          <a:p>
            <a:pPr>
              <a:buClr>
                <a:srgbClr val="E97726"/>
              </a:buClr>
            </a:pPr>
            <a:endParaRPr lang="en-US" altLang="en-US" sz="240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7050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78359" y="1185480"/>
            <a:ext cx="8183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1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Student can now deposit in the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Application Portal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apply.govst.edu/apply/status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5EDAE71-280D-5144-9F0F-A6FFB000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38" y="2372753"/>
            <a:ext cx="5461484" cy="301453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2F89A4-F0CC-A44D-8AAD-8D1EF985E199}"/>
              </a:ext>
            </a:extLst>
          </p:cNvPr>
          <p:cNvCxnSpPr/>
          <p:nvPr/>
        </p:nvCxnSpPr>
        <p:spPr>
          <a:xfrm flipH="1">
            <a:off x="8068962" y="3632887"/>
            <a:ext cx="2842054" cy="0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009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7203" y="1548295"/>
            <a:ext cx="892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2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Under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Status Update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, you will see ‘</a:t>
            </a:r>
            <a:r>
              <a:rPr lang="en-US" altLang="en-US" sz="2000">
                <a:solidFill>
                  <a:srgbClr val="0066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Submit Payment for 50.00 USD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’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7EEDA6-26C8-174B-89A3-3C773D50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55"/>
          <a:stretch/>
        </p:blipFill>
        <p:spPr>
          <a:xfrm>
            <a:off x="3559895" y="2464079"/>
            <a:ext cx="5072209" cy="2269764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1C8442-798C-454B-AA72-361ED92D3E0F}"/>
              </a:ext>
            </a:extLst>
          </p:cNvPr>
          <p:cNvCxnSpPr>
            <a:cxnSpLocks/>
          </p:cNvCxnSpPr>
          <p:nvPr/>
        </p:nvCxnSpPr>
        <p:spPr>
          <a:xfrm flipH="1" flipV="1">
            <a:off x="7026101" y="4043738"/>
            <a:ext cx="564997" cy="1205779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171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7661" y="1285845"/>
            <a:ext cx="9960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3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You will receive a screen that reads 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‘Submit Payment’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, click the button to continue </a:t>
            </a: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8BB988B4-0E85-2D4F-8094-078C8BE10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91"/>
          <a:stretch/>
        </p:blipFill>
        <p:spPr>
          <a:xfrm>
            <a:off x="3951321" y="2457449"/>
            <a:ext cx="4832282" cy="2794000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4EA79B-E93D-A846-8886-5020E4C377A8}"/>
              </a:ext>
            </a:extLst>
          </p:cNvPr>
          <p:cNvCxnSpPr>
            <a:cxnSpLocks/>
          </p:cNvCxnSpPr>
          <p:nvPr/>
        </p:nvCxnSpPr>
        <p:spPr>
          <a:xfrm flipH="1" flipV="1">
            <a:off x="5589098" y="4881475"/>
            <a:ext cx="1280504" cy="800867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218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-676275" y="25649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How to Deposit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195828" y="1519741"/>
            <a:ext cx="1206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 u="sng">
                <a:latin typeface="Roboto" panose="02000000000000000000" pitchFamily="2" charset="0"/>
                <a:ea typeface="Roboto" panose="02000000000000000000" pitchFamily="2" charset="0"/>
              </a:rPr>
              <a:t>Step 4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: You will be logged into the secure </a:t>
            </a:r>
            <a:r>
              <a:rPr lang="en-US" altLang="en-US" sz="2000" b="1" err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TouchNet</a:t>
            </a:r>
            <a:r>
              <a:rPr lang="en-US" altLang="en-US" sz="2000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Payment Center </a:t>
            </a:r>
            <a:r>
              <a:rPr lang="en-US" altLang="en-US" sz="2000" b="1">
                <a:latin typeface="Roboto" panose="02000000000000000000" pitchFamily="2" charset="0"/>
                <a:ea typeface="Roboto" panose="02000000000000000000" pitchFamily="2" charset="0"/>
              </a:rPr>
              <a:t>to submit your Enrollment Deposit</a:t>
            </a:r>
            <a:endParaRPr lang="en-US" altLang="en-US" sz="2000" b="1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350" y="4400550"/>
            <a:ext cx="276225" cy="29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F3B0CFC-7BB7-1442-90FB-C32016D3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62" y="2082640"/>
            <a:ext cx="5827736" cy="3405755"/>
          </a:xfrm>
          <a:prstGeom prst="rect">
            <a:avLst/>
          </a:prstGeom>
          <a:ln>
            <a:solidFill>
              <a:srgbClr val="E97726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9B6F00-EBE6-F847-988E-C2F60EA530B6}"/>
              </a:ext>
            </a:extLst>
          </p:cNvPr>
          <p:cNvCxnSpPr>
            <a:cxnSpLocks/>
          </p:cNvCxnSpPr>
          <p:nvPr/>
        </p:nvCxnSpPr>
        <p:spPr>
          <a:xfrm flipH="1">
            <a:off x="8618750" y="4400550"/>
            <a:ext cx="1676246" cy="256491"/>
          </a:xfrm>
          <a:prstGeom prst="straightConnector1">
            <a:avLst/>
          </a:prstGeom>
          <a:ln w="28575">
            <a:solidFill>
              <a:srgbClr val="E97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52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24605" y="18746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97726"/>
                </a:solidFill>
                <a:latin typeface="Trade Gothic LT Std" pitchFamily="2" charset="0"/>
              </a:rPr>
              <a:t>Admitted Freshman Checklist</a:t>
            </a:r>
            <a:endParaRPr lang="en-US" sz="4800" dirty="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 dirty="0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246857" y="624070"/>
            <a:ext cx="119451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Get started on your journey as a Jaguar by activating your myGSU portal: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 can find your login information on your admission acceptance letter.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the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ree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pplication for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F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ederal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tudent </a:t>
            </a: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A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id (FAFSA):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at www.FAFSA.gov to qualify for all types of financial aid. Use </a:t>
            </a:r>
            <a:r>
              <a:rPr lang="en-US" altLang="en-US" sz="2000" dirty="0" err="1">
                <a:latin typeface="Trade Gothic LT Std"/>
                <a:ea typeface="ＭＳ Ｐゴシック" panose="020B0600070205080204" pitchFamily="34" charset="-128"/>
              </a:rPr>
              <a:t>GovState’s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school code—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009145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—to make sure we receive your financial aid information. 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u="sng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Placement Exams: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Students in STEM majors need to complete placement before attending orientation. </a:t>
            </a:r>
            <a:endParaRPr lang="en-US" altLang="en-US" sz="2000" b="1" u="sng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Complete Freshman Orientation: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Your journey as a GovState student begins with Freshman Orientation! We have transitioned to an in-person or online format– access through the myGSU portal.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your Immunization records via </a:t>
            </a:r>
            <a:r>
              <a:rPr lang="en-US" altLang="en-US" sz="2000" b="1" dirty="0" err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MedProctor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.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  <a:hlinkClick r:id="rId3"/>
              </a:rPr>
              <a:t>www.medproctor.com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 by the start of your first semester or when you move into on-campus housing.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Submit the Freshman Enrollment Deposit: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Submit your deposit today! </a:t>
            </a:r>
          </a:p>
          <a:p>
            <a:pPr marL="342900" indent="-342900">
              <a:buClr>
                <a:srgbClr val="E97726"/>
              </a:buClr>
              <a:buFont typeface="Wingdings" panose="05000000000000000000" pitchFamily="2" charset="2"/>
              <a:buChar char="q"/>
            </a:pPr>
            <a:endParaRPr lang="en-US" altLang="en-US" sz="2000" dirty="0">
              <a:latin typeface="Trade Gothic LT Std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5904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0" y="348040"/>
            <a:ext cx="119291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E97726"/>
                </a:solidFill>
                <a:latin typeface="Trade Gothic LT Std" pitchFamily="2" charset="0"/>
              </a:rPr>
              <a:t>Questions?</a:t>
            </a:r>
            <a:endParaRPr lang="en-US" sz="66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17700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89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2CDBE-5714-8549-A8C3-D375033B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912B4-8510-564E-BE1D-1A4D229AE0DB}"/>
              </a:ext>
            </a:extLst>
          </p:cNvPr>
          <p:cNvSpPr txBox="1"/>
          <p:nvPr/>
        </p:nvSpPr>
        <p:spPr>
          <a:xfrm>
            <a:off x="3143250" y="3547946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3700" y="0"/>
            <a:ext cx="92583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1A899-A3F1-864E-959F-9F997A331321}"/>
              </a:ext>
            </a:extLst>
          </p:cNvPr>
          <p:cNvSpPr txBox="1"/>
          <p:nvPr/>
        </p:nvSpPr>
        <p:spPr>
          <a:xfrm>
            <a:off x="5202094" y="1032393"/>
            <a:ext cx="6160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Trade Gothic LT Std" pitchFamily="2" charset="0"/>
              </a:rPr>
              <a:t>Thank You!</a:t>
            </a:r>
          </a:p>
        </p:txBody>
      </p:sp>
      <p:pic>
        <p:nvPicPr>
          <p:cNvPr id="12" name="Picture 4" descr="Image result for governors state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 bwMode="auto">
          <a:xfrm>
            <a:off x="5010406" y="2917468"/>
            <a:ext cx="59261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7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208865"/>
            <a:ext cx="1192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Top Graduate Majors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431482" y="1397674"/>
            <a:ext cx="113290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Computer Science, MS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Social Work, MSW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Health Administration, MHA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Physical Therapy, DPT</a:t>
            </a:r>
          </a:p>
          <a:p>
            <a:pPr marL="342900" indent="-342900">
              <a:buClr>
                <a:srgbClr val="E97726"/>
              </a:buClr>
              <a:buFont typeface="+mj-lt"/>
              <a:buAutoNum type="arabicParenR" startAt="5"/>
            </a:pPr>
            <a:endParaRPr lang="en-US" sz="2400">
              <a:latin typeface="Trade Gothic LT Std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5736907" y="1397673"/>
            <a:ext cx="113290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Communication Disorders, MHS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Educational Administration,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Counseling, MA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Occupational Therapy, MOT</a:t>
            </a: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Clr>
                <a:srgbClr val="E97726"/>
              </a:buClr>
              <a:buFont typeface="+mj-lt"/>
              <a:buAutoNum type="arabicPeriod" startAt="6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Accounting, 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>
              <a:latin typeface="Trade Gothic LT St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7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161132" y="0"/>
            <a:ext cx="11929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97726"/>
                </a:solidFill>
                <a:latin typeface="Trade Gothic LT Std" pitchFamily="2" charset="0"/>
              </a:rPr>
              <a:t>Quality</a:t>
            </a:r>
            <a:endParaRPr lang="en-US" sz="4800">
              <a:solidFill>
                <a:srgbClr val="E97726"/>
              </a:solidFill>
              <a:latin typeface="Trade Gothic LT Std" pitchFamily="2" charset="0"/>
            </a:endParaRPr>
          </a:p>
          <a:p>
            <a:pPr algn="ctr"/>
            <a:endParaRPr lang="en-US" sz="4800" b="1">
              <a:solidFill>
                <a:srgbClr val="E97726"/>
              </a:solidFill>
              <a:latin typeface="Trade Gothic LT St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07261" y="1024468"/>
            <a:ext cx="1176797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73%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rate overall experience as excellent or good*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101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average pages of assigned writing in the first year*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80%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complete high-impact practices*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61.5%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of GSU students receive grants and scholarships</a:t>
            </a: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International students from over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24</a:t>
            </a:r>
            <a:r>
              <a:rPr lang="en-US" altLang="en-US" sz="2000" b="1" dirty="0">
                <a:latin typeface="Trade Gothic LT Std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latin typeface="Trade Gothic LT Std"/>
                <a:ea typeface="ＭＳ Ｐゴシック" panose="020B0600070205080204" pitchFamily="34" charset="-128"/>
              </a:rPr>
              <a:t>different countries</a:t>
            </a:r>
            <a:endParaRPr lang="en-US" altLang="en-US" sz="2000" b="1" dirty="0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		              </a:t>
            </a: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endParaRPr lang="en-US" sz="1600" b="1" dirty="0">
              <a:latin typeface="Trade Gothic LT Std"/>
              <a:ea typeface="ＭＳ Ｐゴシック" panose="020B0600070205080204" pitchFamily="34" charset="-128"/>
            </a:endParaRPr>
          </a:p>
          <a:p>
            <a:pPr algn="r">
              <a:buClr>
                <a:srgbClr val="E97726"/>
              </a:buClr>
            </a:pPr>
            <a:r>
              <a:rPr lang="en-US" sz="1600" b="1" dirty="0">
                <a:latin typeface="Trade Gothic LT Std"/>
                <a:ea typeface="ＭＳ Ｐゴシック" panose="020B0600070205080204" pitchFamily="34" charset="-128"/>
              </a:rPr>
              <a:t>*</a:t>
            </a:r>
            <a:r>
              <a:rPr lang="en-US" sz="1200" b="1" dirty="0">
                <a:latin typeface="Trade Gothic LT Std"/>
                <a:ea typeface="ＭＳ Ｐゴシック" panose="020B0600070205080204" pitchFamily="34" charset="-128"/>
              </a:rPr>
              <a:t>National Survey of Student Engagement 2018</a:t>
            </a:r>
          </a:p>
          <a:p>
            <a:pPr>
              <a:buClr>
                <a:srgbClr val="E97726"/>
              </a:buClr>
            </a:pPr>
            <a:r>
              <a:rPr lang="en-US" altLang="en-US" sz="2000" b="1" dirty="0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 dirty="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6191250" y="1327458"/>
            <a:ext cx="584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endParaRPr lang="en-US" altLang="en-US" sz="2000">
              <a:latin typeface="Trade Gothic LT Std"/>
              <a:ea typeface="ＭＳ Ｐゴシック" panose="020B0600070205080204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4055399" y="2852923"/>
            <a:ext cx="67608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Nationally Recognized by US News and World Report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solidFill>
                <a:srgbClr val="E97726"/>
              </a:solidFill>
              <a:latin typeface="Trade Gothic LT Std"/>
              <a:ea typeface="ＭＳ Ｐゴシック" panose="020B0600070205080204" pitchFamily="34" charset="-128"/>
            </a:endParaRP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2022 Social Mobility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2022 Online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Ethnic Diversity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Student Debt Load at Graduation – Least Debt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Undergraduate Business Programs</a:t>
            </a:r>
          </a:p>
          <a:p>
            <a:pPr marL="285750" indent="-285750">
              <a:buClr>
                <a:srgbClr val="E97726"/>
              </a:buClr>
              <a:buFont typeface="Wingdings" panose="05000000000000000000" pitchFamily="2" charset="2"/>
              <a:buChar char="§"/>
            </a:pPr>
            <a:r>
              <a:rPr lang="en-US" altLang="en-US" sz="2000">
                <a:latin typeface="Trade Gothic LT Std"/>
                <a:ea typeface="ＭＳ Ｐゴシック" panose="020B0600070205080204" pitchFamily="34" charset="-128"/>
              </a:rPr>
              <a:t>2021 Undergraduate Computer Science Programs</a:t>
            </a:r>
          </a:p>
          <a:p>
            <a:pPr>
              <a:buClr>
                <a:srgbClr val="E97726"/>
              </a:buClr>
            </a:pPr>
            <a:r>
              <a:rPr lang="en-US" altLang="en-US" sz="2000" b="1">
                <a:solidFill>
                  <a:srgbClr val="E97726"/>
                </a:solidFill>
                <a:latin typeface="Trade Gothic LT Std"/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rgbClr val="E97726"/>
              </a:buClr>
            </a:pPr>
            <a:endParaRPr lang="en-US" altLang="en-US" sz="2000" b="1">
              <a:latin typeface="Trade Gothic LT Std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23" y="1086084"/>
            <a:ext cx="1472035" cy="1418042"/>
          </a:xfrm>
          <a:prstGeom prst="rect">
            <a:avLst/>
          </a:prstGeom>
        </p:spPr>
      </p:pic>
      <p:pic>
        <p:nvPicPr>
          <p:cNvPr id="10" name="Picture 9" descr="A picture containing text, sign, outdoor, pole&#10;&#10;Description automatically generated">
            <a:extLst>
              <a:ext uri="{FF2B5EF4-FFF2-40B4-BE49-F238E27FC236}">
                <a16:creationId xmlns:a16="http://schemas.microsoft.com/office/drawing/2014/main" id="{3A98FA7A-2D02-E668-047B-A3309C808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3" y="3141416"/>
            <a:ext cx="1566808" cy="1639966"/>
          </a:xfrm>
          <a:prstGeom prst="rect">
            <a:avLst/>
          </a:prstGeom>
        </p:spPr>
      </p:pic>
      <p:pic>
        <p:nvPicPr>
          <p:cNvPr id="12" name="Picture 11" descr="A green and white sign&#10;&#10;Description automatically generated with low confidence">
            <a:extLst>
              <a:ext uri="{FF2B5EF4-FFF2-40B4-BE49-F238E27FC236}">
                <a16:creationId xmlns:a16="http://schemas.microsoft.com/office/drawing/2014/main" id="{CB30FCCF-7511-513A-0480-13373007C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330" y="3141416"/>
            <a:ext cx="1566808" cy="163996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E39013B-13B8-ABBF-6FED-BD369933F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865" y="1005681"/>
            <a:ext cx="1683258" cy="16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2943225" y="220554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Trade Gothic LT Std" pitchFamily="2" charset="0"/>
              </a:rPr>
              <a:t>First Year Experience</a:t>
            </a:r>
          </a:p>
        </p:txBody>
      </p:sp>
    </p:spTree>
    <p:extLst>
      <p:ext uri="{BB962C8B-B14F-4D97-AF65-F5344CB8AC3E}">
        <p14:creationId xmlns:p14="http://schemas.microsoft.com/office/powerpoint/2010/main" val="259020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0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4051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E97726"/>
                </a:solidFill>
                <a:latin typeface="Trade Gothic LT Std" pitchFamily="2" charset="0"/>
              </a:rPr>
              <a:t>First Year Experience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203322" y="1288934"/>
            <a:ext cx="5416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As a GovState Freshman, you will…</a:t>
            </a:r>
          </a:p>
          <a:p>
            <a:endParaRPr lang="en-US" sz="2400" dirty="0">
              <a:solidFill>
                <a:srgbClr val="E977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-Declare an area of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interest</a:t>
            </a:r>
          </a:p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-Be placed in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of 7 First Year Focus Areas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to complete general education courses</a:t>
            </a:r>
          </a:p>
          <a:p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-Work with an </a:t>
            </a:r>
            <a:r>
              <a:rPr lang="en-US" b="1" dirty="0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advisor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who will help you develop a full-time schedule structured to ensure you succeed</a:t>
            </a:r>
          </a:p>
        </p:txBody>
      </p:sp>
      <p:pic>
        <p:nvPicPr>
          <p:cNvPr id="2050" name="Picture 2" descr="Undergraduate classes at Governors State University in University Park, Ill., fall, 2018. Photo by Guy Rhodes. Campus Fall Shoot. Guy Rh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96">
            <a:off x="8866497" y="4053245"/>
            <a:ext cx="2724155" cy="18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6010183" y="1695580"/>
            <a:ext cx="6446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rade Gothic LT Std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-Attend classes capped at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 students</a:t>
            </a:r>
          </a:p>
          <a:p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-Learn with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 peers</a:t>
            </a: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-Transition into a program that </a:t>
            </a:r>
            <a:r>
              <a:rPr lang="en-US" b="1">
                <a:solidFill>
                  <a:srgbClr val="E977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 meets your needs</a:t>
            </a:r>
          </a:p>
        </p:txBody>
      </p:sp>
      <p:pic>
        <p:nvPicPr>
          <p:cNvPr id="2052" name="Picture 4" descr="Students at Governors State University in University Park, Ill., Wednesday, April 18, 2018. Photo by Guy Rh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733">
            <a:off x="5561107" y="3946062"/>
            <a:ext cx="2388320" cy="15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45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2358</Words>
  <Application>Microsoft Office PowerPoint</Application>
  <PresentationFormat>Widescreen</PresentationFormat>
  <Paragraphs>472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ＭＳ Ｐゴシック</vt:lpstr>
      <vt:lpstr>Arial</vt:lpstr>
      <vt:lpstr>Arial</vt:lpstr>
      <vt:lpstr>Calibri</vt:lpstr>
      <vt:lpstr>Calibri Light</vt:lpstr>
      <vt:lpstr>Courier New</vt:lpstr>
      <vt:lpstr>Roboto</vt:lpstr>
      <vt:lpstr>Times New Roman</vt:lpstr>
      <vt:lpstr>Trade Gothic LT Std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Banded Tuition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Berry, Craig</cp:lastModifiedBy>
  <cp:revision>53</cp:revision>
  <dcterms:created xsi:type="dcterms:W3CDTF">2020-03-20T15:51:18Z</dcterms:created>
  <dcterms:modified xsi:type="dcterms:W3CDTF">2026-02-04T21:16:06Z</dcterms:modified>
</cp:coreProperties>
</file>